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574F5-5923-4CE3-B033-D1960D353775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143C1-9C8A-4D2A-BA2E-26CE433191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24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4444-DBF4-4EA7-A5DE-7AAEEC00FA31}" type="datetime1">
              <a:rPr lang="fr-FR" smtClean="0"/>
              <a:t>15/03/2021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D5B9-FAC5-4207-9F65-51471F08A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2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B133-A83A-4495-B6C3-09EAB95F50E7}" type="datetime1">
              <a:rPr lang="fr-FR" smtClean="0"/>
              <a:t>15/03/2021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D5B9-FAC5-4207-9F65-51471F08A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4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B3AE-07F2-4BD2-BCC9-317B24C68EC0}" type="datetime1">
              <a:rPr lang="fr-FR" smtClean="0"/>
              <a:t>15/03/2021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D5B9-FAC5-4207-9F65-51471F08A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45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D28BC-FF0D-4739-8A90-3E32D25B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136" y="964692"/>
            <a:ext cx="7729728" cy="118872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756AD4-7149-4A7E-A0E1-5F389A782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7136" y="2638044"/>
            <a:ext cx="7729728" cy="31019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57C5AA-03FF-4228-94C4-CAC8B547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6962-F826-4832-AF5B-043F03AD5E6D}" type="datetime1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75A740-4952-42BF-B58B-33A93BCA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19C1C1-0F08-44ED-81F0-2F4C94D6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AA6B-436F-45D5-90C8-303C072A967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A0404C-F7C4-43BE-BFD3-4890AA3E1173}"/>
              </a:ext>
            </a:extLst>
          </p:cNvPr>
          <p:cNvSpPr txBox="1"/>
          <p:nvPr userDrawn="1"/>
        </p:nvSpPr>
        <p:spPr>
          <a:xfrm>
            <a:off x="304800" y="1911927"/>
            <a:ext cx="1644073" cy="38083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fr-FR" sz="2000" dirty="0"/>
              <a:t>Le vignoble</a:t>
            </a:r>
          </a:p>
          <a:p>
            <a:pPr marL="0" indent="0" algn="ctr"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fr-FR" sz="2000" dirty="0"/>
              <a:t>Histoire</a:t>
            </a:r>
          </a:p>
          <a:p>
            <a:pPr marL="0" indent="0" algn="ctr"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fr-FR" sz="2000" dirty="0"/>
              <a:t>Cépages</a:t>
            </a:r>
          </a:p>
          <a:p>
            <a:pPr marL="0" indent="0" algn="ctr"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fr-FR" sz="2000" dirty="0"/>
              <a:t>Économie</a:t>
            </a:r>
          </a:p>
          <a:p>
            <a:pPr marL="0" indent="0" algn="ctr"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fr-FR" sz="2000" dirty="0"/>
              <a:t>AOP</a:t>
            </a:r>
          </a:p>
        </p:txBody>
      </p:sp>
    </p:spTree>
    <p:extLst>
      <p:ext uri="{BB962C8B-B14F-4D97-AF65-F5344CB8AC3E}">
        <p14:creationId xmlns:p14="http://schemas.microsoft.com/office/powerpoint/2010/main" val="40002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6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6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6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6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6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34BC-7F90-4954-BEFF-0BA39383C8AA}" type="datetime1">
              <a:rPr lang="fr-FR" smtClean="0"/>
              <a:t>15/03/2021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D5B9-FAC5-4207-9F65-51471F08A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33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4218-A359-4C24-B359-223B56B211FF}" type="datetime1">
              <a:rPr lang="fr-FR" smtClean="0"/>
              <a:t>15/03/2021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D5B9-FAC5-4207-9F65-51471F08A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25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A35F-D244-46F1-A274-2A24AAAD2619}" type="datetime1">
              <a:rPr lang="fr-FR" smtClean="0"/>
              <a:t>15/03/2021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D5B9-FAC5-4207-9F65-51471F08A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66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AFE8-BE80-4B30-88A6-E7A76769C386}" type="datetime1">
              <a:rPr lang="fr-FR" smtClean="0"/>
              <a:t>15/03/2021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D5B9-FAC5-4207-9F65-51471F08AA5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E801-8374-4ED8-AABA-AED52143DA37}" type="datetime1">
              <a:rPr lang="fr-FR" smtClean="0"/>
              <a:t>15/03/2021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D5B9-FAC5-4207-9F65-51471F08A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1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28D2-1533-420F-BB43-E92318FDC7E3}" type="datetime1">
              <a:rPr lang="fr-FR" smtClean="0"/>
              <a:t>15/03/2021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D5B9-FAC5-4207-9F65-51471F08A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49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9674-DEF4-4EA1-BDB4-76F4CDB28CC1}" type="datetime1">
              <a:rPr lang="fr-FR" smtClean="0"/>
              <a:t>15/03/2021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D5B9-FAC5-4207-9F65-51471F08A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732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28281B6-E6E8-4327-9DBB-4E51F2D7B619}" type="datetime1">
              <a:rPr lang="fr-FR" smtClean="0"/>
              <a:t>15/03/2021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D5B9-FAC5-4207-9F65-51471F08A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575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5EB6EE2-9927-4278-8CBA-D905F6DE2208}" type="datetime1">
              <a:rPr lang="fr-FR" smtClean="0"/>
              <a:t>15/03/2021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641D5B9-FAC5-4207-9F65-51471F08A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860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B41DD-400C-4A4A-A811-38F43263D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86744"/>
            <a:ext cx="5925310" cy="1645920"/>
          </a:xfrm>
          <a:prstGeom prst="flowChartDocument">
            <a:avLst/>
          </a:prstGeom>
        </p:spPr>
        <p:txBody>
          <a:bodyPr vert="horz" lIns="182880" tIns="182880" rIns="182880" bIns="182880" rtlCol="0">
            <a:normAutofit/>
          </a:bodyPr>
          <a:lstStyle/>
          <a:p>
            <a:pPr marR="0"/>
            <a:r>
              <a:rPr lang="en-US" b="0" i="0" u="none" strike="noStrike"/>
              <a:t>La Champagne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7B761251-61D4-4494-A41B-FB1B978D7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15" y="4352544"/>
            <a:ext cx="5242560" cy="1239894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5706A-96FA-4184-90B5-B1A8F4CDB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4AE1D4-34B4-4355-8191-91C78F077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8B1A3E-8644-4990-BDB9-AABC0032B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11" y="1749171"/>
            <a:ext cx="3044952" cy="3044952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4C6C602-9111-4150-BD63-43D45B0A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D5B9-FAC5-4207-9F65-51471F08AA5F}" type="slidenum">
              <a:rPr lang="fr-FR" smtClean="0"/>
              <a:t>1</a:t>
            </a:fld>
            <a:endParaRPr lang="fr-FR"/>
          </a:p>
        </p:txBody>
      </p:sp>
      <p:pic>
        <p:nvPicPr>
          <p:cNvPr id="3" name="Vidéo 2">
            <a:hlinkClick r:id="" action="ppaction://media"/>
            <a:extLst>
              <a:ext uri="{FF2B5EF4-FFF2-40B4-BE49-F238E27FC236}">
                <a16:creationId xmlns:a16="http://schemas.microsoft.com/office/drawing/2014/main" id="{0AB35F69-5B17-4650-B60D-24D5D0D29D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107">
        <p14:prism/>
      </p:transition>
    </mc:Choice>
    <mc:Fallback>
      <p:transition spd="slow" advTm="61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D9E446C-0ABF-40E3-A254-E593497F499A}"/>
              </a:ext>
            </a:extLst>
          </p:cNvPr>
          <p:cNvSpPr/>
          <p:nvPr/>
        </p:nvSpPr>
        <p:spPr>
          <a:xfrm>
            <a:off x="411480" y="2235200"/>
            <a:ext cx="1452880" cy="462280"/>
          </a:xfrm>
          <a:prstGeom prst="round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9CAFDD-13DE-4030-99D3-8178DBD52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fr-FR"/>
              <a:t>Le vignoble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BCBD84-A9A2-4414-B706-E352BDCCC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ES" dirty="0"/>
              <a:t>Superficie </a:t>
            </a:r>
            <a:r>
              <a:rPr lang="es-ES" dirty="0" err="1"/>
              <a:t>totale</a:t>
            </a:r>
            <a:r>
              <a:rPr lang="es-ES" dirty="0"/>
              <a:t> : 35 000 </a:t>
            </a:r>
            <a:r>
              <a:rPr lang="es-ES" dirty="0" err="1"/>
              <a:t>hectares</a:t>
            </a:r>
            <a:endParaRPr lang="es-ES" dirty="0"/>
          </a:p>
          <a:p>
            <a:pPr lvl="0"/>
            <a:r>
              <a:rPr lang="fr-FR" dirty="0"/>
              <a:t>Sur les départements de la Marne, la Haute-Marne, l’Aube et l’Aisne</a:t>
            </a:r>
          </a:p>
          <a:p>
            <a:pPr lvl="0"/>
            <a:r>
              <a:rPr lang="fr-FR" dirty="0"/>
              <a:t>5 zones :</a:t>
            </a:r>
          </a:p>
          <a:p>
            <a:pPr lvl="1"/>
            <a:r>
              <a:rPr lang="fr-FR" dirty="0"/>
              <a:t>Montagne de Reims</a:t>
            </a:r>
          </a:p>
          <a:p>
            <a:pPr lvl="1"/>
            <a:r>
              <a:rPr lang="fr-FR" dirty="0"/>
              <a:t>Vallée de la Marne</a:t>
            </a:r>
          </a:p>
          <a:p>
            <a:pPr lvl="1"/>
            <a:r>
              <a:rPr lang="fr-FR" dirty="0"/>
              <a:t>Côte des Blancs</a:t>
            </a:r>
          </a:p>
          <a:p>
            <a:pPr lvl="1"/>
            <a:r>
              <a:rPr lang="fr-FR" dirty="0"/>
              <a:t>Côte de Sézanne</a:t>
            </a:r>
          </a:p>
          <a:p>
            <a:pPr lvl="1"/>
            <a:r>
              <a:rPr lang="fr-FR" dirty="0"/>
              <a:t>Vignobles de l’Aube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02FBACD-8803-4354-BEFC-8050C89E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AA6B-436F-45D5-90C8-303C072A9673}" type="slidenum">
              <a:rPr lang="fr-FR" smtClean="0"/>
              <a:t>2</a:t>
            </a:fld>
            <a:endParaRPr lang="fr-FR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FE082A9-5D3A-4DD4-BEC5-2168EE66D94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91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5549">
        <p14:prism/>
      </p:transition>
    </mc:Choice>
    <mc:Fallback>
      <p:transition spd="slow" advTm="355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B22A8-03D7-47CD-892A-82F04269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fr-FR"/>
              <a:t>Le vignoble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56222C-778E-42D6-9DF4-EA12B1A42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</p:spPr>
        <p:txBody>
          <a:bodyPr/>
          <a:lstStyle/>
          <a:p>
            <a:pPr lvl="0"/>
            <a:r>
              <a:rPr lang="fr-FR"/>
              <a:t>Sous-sol calcaire </a:t>
            </a:r>
            <a:r>
              <a:rPr lang="fr-FR">
                <a:sym typeface="Wingdings" panose="05000000000000000000" pitchFamily="2" charset="2"/>
              </a:rPr>
              <a:t> bon drainage et subtilité des vins</a:t>
            </a:r>
          </a:p>
          <a:p>
            <a:pPr lvl="0"/>
            <a:r>
              <a:rPr lang="fr-FR"/>
              <a:t>Vignes entre 80 et 210 m d’altitude</a:t>
            </a:r>
          </a:p>
          <a:p>
            <a:pPr lvl="0"/>
            <a:r>
              <a:rPr lang="fr-FR"/>
              <a:t>Climat à tendance continentale</a:t>
            </a:r>
          </a:p>
          <a:p>
            <a:pPr lvl="1"/>
            <a:r>
              <a:rPr lang="fr-FR"/>
              <a:t>La température annuelle moyenne : 10 °C</a:t>
            </a:r>
          </a:p>
          <a:p>
            <a:pPr lvl="1"/>
            <a:r>
              <a:rPr lang="fr-FR"/>
              <a:t>Nécessité de protéger la vigne contre les gelées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52CE39A-15F9-43F3-9EBB-55127588682E}"/>
              </a:ext>
            </a:extLst>
          </p:cNvPr>
          <p:cNvSpPr/>
          <p:nvPr/>
        </p:nvSpPr>
        <p:spPr>
          <a:xfrm>
            <a:off x="411480" y="2235200"/>
            <a:ext cx="1452880" cy="462280"/>
          </a:xfrm>
          <a:prstGeom prst="round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9E23B0-A915-4326-AA93-27995C46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AA6B-436F-45D5-90C8-303C072A9673}" type="slidenum">
              <a:rPr lang="fr-FR" smtClean="0"/>
              <a:t>3</a:t>
            </a:fld>
            <a:endParaRPr lang="fr-FR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54763B6-B749-4644-B326-231330D8DF3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029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8103">
        <p14:prism/>
      </p:transition>
    </mc:Choice>
    <mc:Fallback>
      <p:transition spd="slow" advTm="381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EE130-DED6-4919-9C28-240033936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fr-FR"/>
              <a:t>Histoire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D1142A-15B1-45E5-A177-1BEC5538E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</p:spPr>
        <p:txBody>
          <a:bodyPr/>
          <a:lstStyle/>
          <a:p>
            <a:pPr lvl="0"/>
            <a:r>
              <a:rPr lang="fr-FR"/>
              <a:t>Le Champagne mousseux apparaît au XVIIe siècle</a:t>
            </a:r>
          </a:p>
          <a:p>
            <a:pPr lvl="0"/>
            <a:r>
              <a:rPr lang="fr-FR"/>
              <a:t>Dom Pérignon n’est pas « l’inventeur » du Champagne</a:t>
            </a:r>
          </a:p>
          <a:p>
            <a:pPr lvl="1"/>
            <a:r>
              <a:rPr lang="fr-FR"/>
              <a:t>Il a l’idée d’utiliser la bouteille de verre et le bouchon de liège</a:t>
            </a:r>
          </a:p>
          <a:p>
            <a:pPr lvl="1"/>
            <a:r>
              <a:rPr lang="fr-FR"/>
              <a:t>Il mélange différents crus</a:t>
            </a:r>
          </a:p>
          <a:p>
            <a:pPr lvl="1"/>
            <a:r>
              <a:rPr lang="fr-FR"/>
              <a:t>Il élabore des vins blancs à partir de raisins noirs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60B03C4-905C-48A3-9507-29246729B695}"/>
              </a:ext>
            </a:extLst>
          </p:cNvPr>
          <p:cNvSpPr/>
          <p:nvPr/>
        </p:nvSpPr>
        <p:spPr>
          <a:xfrm>
            <a:off x="411480" y="2987040"/>
            <a:ext cx="1452880" cy="462280"/>
          </a:xfrm>
          <a:prstGeom prst="round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BB2F70-00C5-4C0A-9D60-10B022D4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AA6B-436F-45D5-90C8-303C072A9673}" type="slidenum">
              <a:rPr lang="fr-FR" smtClean="0"/>
              <a:t>4</a:t>
            </a:fld>
            <a:endParaRPr lang="fr-FR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F92E452-B9D5-484C-A680-034EA1CDDD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860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5200">
        <p14:prism/>
      </p:transition>
    </mc:Choice>
    <mc:Fallback>
      <p:transition spd="slow" advTm="35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0BB142-9DD7-452F-B4C8-FD52DE1BD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fr-FR"/>
              <a:t>Cépages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5DCD49-7016-4019-AFFA-8B12F6A29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</p:spPr>
        <p:txBody>
          <a:bodyPr/>
          <a:lstStyle/>
          <a:p>
            <a:pPr lvl="0"/>
            <a:r>
              <a:rPr lang="fr-FR"/>
              <a:t>Chardonnay : 25 %</a:t>
            </a:r>
          </a:p>
          <a:p>
            <a:pPr lvl="0"/>
            <a:r>
              <a:rPr lang="fr-FR"/>
              <a:t>Pinot Meunier : 45 %</a:t>
            </a:r>
          </a:p>
          <a:p>
            <a:pPr lvl="0"/>
            <a:r>
              <a:rPr lang="fr-FR"/>
              <a:t>Pinot Noir : 30 %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A29EEF4-7623-49B6-99C3-EB26DF900F5D}"/>
              </a:ext>
            </a:extLst>
          </p:cNvPr>
          <p:cNvSpPr/>
          <p:nvPr/>
        </p:nvSpPr>
        <p:spPr>
          <a:xfrm>
            <a:off x="411480" y="3764280"/>
            <a:ext cx="1452880" cy="462280"/>
          </a:xfrm>
          <a:prstGeom prst="round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341A63-15F4-4131-8E51-BD7BA8988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AA6B-436F-45D5-90C8-303C072A9673}" type="slidenum">
              <a:rPr lang="fr-FR" smtClean="0"/>
              <a:t>5</a:t>
            </a:fld>
            <a:endParaRPr lang="fr-FR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16E712B-54C9-4800-A9DA-C205699A3B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65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3831">
        <p14:prism/>
      </p:transition>
    </mc:Choice>
    <mc:Fallback>
      <p:transition spd="slow" advTm="338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EC6B0-B6AF-410F-986D-B9CDAC21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fr-FR"/>
              <a:t>Économie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564946-1816-4124-9437-B3E8A424A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</p:spPr>
        <p:txBody>
          <a:bodyPr/>
          <a:lstStyle/>
          <a:p>
            <a:pPr lvl="0"/>
            <a:r>
              <a:rPr lang="fr-FR"/>
              <a:t>85 % du vignoble appartient à des vignerons ou des petits producteurs</a:t>
            </a:r>
          </a:p>
          <a:p>
            <a:pPr lvl="0"/>
            <a:r>
              <a:rPr lang="fr-FR"/>
              <a:t>70 % de la production est l’œuvre des négociants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282A1F6-99B5-497A-8379-FC303F7AEB6A}"/>
              </a:ext>
            </a:extLst>
          </p:cNvPr>
          <p:cNvSpPr/>
          <p:nvPr/>
        </p:nvSpPr>
        <p:spPr>
          <a:xfrm>
            <a:off x="411480" y="4521205"/>
            <a:ext cx="1452880" cy="462280"/>
          </a:xfrm>
          <a:prstGeom prst="round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A88DA9-927F-4045-8D2D-A3627B1D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AA6B-436F-45D5-90C8-303C072A9673}" type="slidenum">
              <a:rPr lang="fr-FR" smtClean="0"/>
              <a:t>6</a:t>
            </a:fld>
            <a:endParaRPr lang="fr-FR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1A48257-606F-4C07-A79F-A09D32EBEB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46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2693">
        <p14:prism/>
      </p:transition>
    </mc:Choice>
    <mc:Fallback>
      <p:transition spd="slow" advTm="32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550DC-9B4B-42E5-980B-EAC461783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fr-FR"/>
              <a:t>Appellations d’origine protégée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2768CF-C038-469C-B2F7-D031EF7DC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</p:spPr>
        <p:txBody>
          <a:bodyPr/>
          <a:lstStyle/>
          <a:p>
            <a:pPr lvl="0"/>
            <a:r>
              <a:rPr lang="fr-FR"/>
              <a:t>Champagne</a:t>
            </a:r>
          </a:p>
          <a:p>
            <a:pPr lvl="0"/>
            <a:r>
              <a:rPr lang="fr-FR"/>
              <a:t>Coteaux champenois</a:t>
            </a:r>
          </a:p>
          <a:p>
            <a:pPr lvl="0"/>
            <a:r>
              <a:rPr lang="fr-FR"/>
              <a:t>Rosé des Riceys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504DDF3-78C5-4E4F-BCD9-CE0B28407E6E}"/>
              </a:ext>
            </a:extLst>
          </p:cNvPr>
          <p:cNvSpPr/>
          <p:nvPr/>
        </p:nvSpPr>
        <p:spPr>
          <a:xfrm>
            <a:off x="411480" y="5258321"/>
            <a:ext cx="1452880" cy="462280"/>
          </a:xfrm>
          <a:prstGeom prst="round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82DB90-7819-4893-BCB1-7C9B1DCF3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AA6B-436F-45D5-90C8-303C072A9673}" type="slidenum">
              <a:rPr lang="fr-FR" smtClean="0"/>
              <a:t>7</a:t>
            </a:fld>
            <a:endParaRPr lang="fr-FR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1029301-D9BC-4219-91BE-972C2D3EFAC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7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2600">
        <p14:prism/>
      </p:transition>
    </mc:Choice>
    <mc:Fallback>
      <p:transition spd="slow" advTm="32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|7.1|1.1|3.1|2.4|2.2|2.7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3.2|6.6|3.4|4.7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5|4.8|7.2|6.8|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3|17.3|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.9|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6|11.9"/>
</p:tagLst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ersonnalisé 3">
      <a:majorFont>
        <a:latin typeface="Rockwell Extra Bold"/>
        <a:ea typeface=""/>
        <a:cs typeface=""/>
      </a:majorFont>
      <a:minorFont>
        <a:latin typeface="Franklin Gothic Medium"/>
        <a:ea typeface=""/>
        <a:cs typeface="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31</TotalTime>
  <Words>177</Words>
  <Application>Microsoft Office PowerPoint</Application>
  <PresentationFormat>Grand écran</PresentationFormat>
  <Paragraphs>40</Paragraphs>
  <Slides>7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Medium</vt:lpstr>
      <vt:lpstr>Rockwell Extra Bold</vt:lpstr>
      <vt:lpstr>Colis</vt:lpstr>
      <vt:lpstr>La Champagne</vt:lpstr>
      <vt:lpstr>Le vignoble</vt:lpstr>
      <vt:lpstr>Le vignoble</vt:lpstr>
      <vt:lpstr>Histoire</vt:lpstr>
      <vt:lpstr>Cépages</vt:lpstr>
      <vt:lpstr>Économie</vt:lpstr>
      <vt:lpstr>Appellations d’origine protégée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Champagne</dc:title>
  <dc:creator>Yves Cinotti</dc:creator>
  <cp:lastModifiedBy>Yves Cinotti</cp:lastModifiedBy>
  <cp:revision>4</cp:revision>
  <dcterms:created xsi:type="dcterms:W3CDTF">2021-03-15T07:42:31Z</dcterms:created>
  <dcterms:modified xsi:type="dcterms:W3CDTF">2021-03-15T08:17:34Z</dcterms:modified>
</cp:coreProperties>
</file>