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heme/themeOverride1.xml" ContentType="application/vnd.openxmlformats-officedocument.themeOverride+xml"/>
  <Override PartName="/ppt/theme/themeOverride2.xml" ContentType="application/vnd.openxmlformats-officedocument.themeOverride+xml"/>
  <Override PartName="/ppt/notesSlides/notesSlide6.xml" ContentType="application/vnd.openxmlformats-officedocument.presentationml.notesSl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notesSlides/notesSlide7.xml" ContentType="application/vnd.openxmlformats-officedocument.presentationml.notesSl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notesSlides/notesSlide8.xml" ContentType="application/vnd.openxmlformats-officedocument.presentationml.notesSl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ppt/theme/themeOverride17.xml" ContentType="application/vnd.openxmlformats-officedocument.themeOverride+xml"/>
  <Override PartName="/ppt/theme/themeOverride18.xml" ContentType="application/vnd.openxmlformats-officedocument.themeOverride+xml"/>
  <Override PartName="/ppt/notesSlides/notesSlide9.xml" ContentType="application/vnd.openxmlformats-officedocument.presentationml.notesSlide+xml"/>
  <Override PartName="/ppt/theme/themeOverride19.xml" ContentType="application/vnd.openxmlformats-officedocument.themeOverride+xml"/>
  <Override PartName="/ppt/theme/themeOverride20.xml" ContentType="application/vnd.openxmlformats-officedocument.themeOverride+xml"/>
  <Override PartName="/ppt/notesSlides/notesSlide10.xml" ContentType="application/vnd.openxmlformats-officedocument.presentationml.notesSlide+xml"/>
  <Override PartName="/ppt/theme/themeOverride21.xml" ContentType="application/vnd.openxmlformats-officedocument.themeOverride+xml"/>
  <Override PartName="/ppt/theme/themeOverride22.xml" ContentType="application/vnd.openxmlformats-officedocument.themeOverride+xml"/>
  <Override PartName="/ppt/theme/themeOverride23.xml" ContentType="application/vnd.openxmlformats-officedocument.themeOverride+xml"/>
  <Override PartName="/ppt/theme/themeOverride24.xml" ContentType="application/vnd.openxmlformats-officedocument.themeOverride+xml"/>
  <Override PartName="/ppt/theme/themeOverride25.xml" ContentType="application/vnd.openxmlformats-officedocument.themeOverride+xml"/>
  <Override PartName="/ppt/theme/themeOverride26.xml" ContentType="application/vnd.openxmlformats-officedocument.themeOverride+xml"/>
  <Override PartName="/ppt/theme/themeOverride27.xml" ContentType="application/vnd.openxmlformats-officedocument.themeOverride+xml"/>
  <Override PartName="/ppt/theme/themeOverride28.xml" ContentType="application/vnd.openxmlformats-officedocument.themeOverride+xml"/>
  <Override PartName="/ppt/theme/themeOverride29.xml" ContentType="application/vnd.openxmlformats-officedocument.themeOverride+xml"/>
  <Override PartName="/ppt/theme/themeOverride30.xml" ContentType="application/vnd.openxmlformats-officedocument.themeOverride+xml"/>
  <Override PartName="/ppt/theme/themeOverride31.xml" ContentType="application/vnd.openxmlformats-officedocument.themeOverride+xml"/>
  <Override PartName="/ppt/theme/themeOverride32.xml" ContentType="application/vnd.openxmlformats-officedocument.themeOverride+xml"/>
  <Override PartName="/ppt/notesSlides/notesSlide11.xml" ContentType="application/vnd.openxmlformats-officedocument.presentationml.notesSlide+xml"/>
  <Override PartName="/ppt/theme/themeOverride33.xml" ContentType="application/vnd.openxmlformats-officedocument.themeOverride+xml"/>
  <Override PartName="/ppt/theme/themeOverride34.xml" ContentType="application/vnd.openxmlformats-officedocument.themeOverride+xml"/>
  <Override PartName="/ppt/theme/themeOverride35.xml" ContentType="application/vnd.openxmlformats-officedocument.themeOverride+xml"/>
  <Override PartName="/ppt/theme/themeOverride36.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46"/>
  </p:notesMasterIdLst>
  <p:sldIdLst>
    <p:sldId id="257" r:id="rId2"/>
    <p:sldId id="258" r:id="rId3"/>
    <p:sldId id="259" r:id="rId4"/>
    <p:sldId id="260" r:id="rId5"/>
    <p:sldId id="261" r:id="rId6"/>
    <p:sldId id="262" r:id="rId7"/>
    <p:sldId id="297" r:id="rId8"/>
    <p:sldId id="263" r:id="rId9"/>
    <p:sldId id="264" r:id="rId10"/>
    <p:sldId id="265" r:id="rId11"/>
    <p:sldId id="267" r:id="rId12"/>
    <p:sldId id="268" r:id="rId13"/>
    <p:sldId id="301" r:id="rId14"/>
    <p:sldId id="270" r:id="rId15"/>
    <p:sldId id="269" r:id="rId16"/>
    <p:sldId id="271" r:id="rId17"/>
    <p:sldId id="272" r:id="rId18"/>
    <p:sldId id="273"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302" r:id="rId33"/>
    <p:sldId id="289" r:id="rId34"/>
    <p:sldId id="290" r:id="rId35"/>
    <p:sldId id="291" r:id="rId36"/>
    <p:sldId id="292" r:id="rId37"/>
    <p:sldId id="294" r:id="rId38"/>
    <p:sldId id="293" r:id="rId39"/>
    <p:sldId id="298" r:id="rId40"/>
    <p:sldId id="299" r:id="rId41"/>
    <p:sldId id="303" r:id="rId42"/>
    <p:sldId id="295" r:id="rId43"/>
    <p:sldId id="296" r:id="rId44"/>
    <p:sldId id="300" r:id="rId4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Style clair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9925" autoAdjust="0"/>
  </p:normalViewPr>
  <p:slideViewPr>
    <p:cSldViewPr snapToGrid="0">
      <p:cViewPr varScale="1">
        <p:scale>
          <a:sx n="65" d="100"/>
          <a:sy n="65" d="100"/>
        </p:scale>
        <p:origin x="1286" y="53"/>
      </p:cViewPr>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76EFB8B-9D16-4B75-94CE-3D29842750F0}" type="datetimeFigureOut">
              <a:rPr lang="fr-FR" smtClean="0"/>
              <a:t>17/04/2019</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E257F95-C1A5-4611-83D2-7216F5C43DF4}" type="slidenum">
              <a:rPr lang="fr-FR" smtClean="0"/>
              <a:t>‹N°›</a:t>
            </a:fld>
            <a:endParaRPr lang="fr-FR"/>
          </a:p>
        </p:txBody>
      </p:sp>
    </p:spTree>
    <p:extLst>
      <p:ext uri="{BB962C8B-B14F-4D97-AF65-F5344CB8AC3E}">
        <p14:creationId xmlns:p14="http://schemas.microsoft.com/office/powerpoint/2010/main" val="6984057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kern="1200" dirty="0">
                <a:solidFill>
                  <a:schemeClr val="tx1"/>
                </a:solidFill>
                <a:effectLst/>
                <a:latin typeface="+mn-lt"/>
                <a:ea typeface="+mn-ea"/>
                <a:cs typeface="+mn-cs"/>
              </a:rPr>
              <a:t>L’évaluation au moyen d’un QCM s’est largement répandue, surtout avec le développement des outils numériques. Comment rédiger les consignes, les questions et les réponses ?</a:t>
            </a:r>
          </a:p>
        </p:txBody>
      </p:sp>
      <p:sp>
        <p:nvSpPr>
          <p:cNvPr id="4" name="Espace réservé du numéro de diapositive 3"/>
          <p:cNvSpPr>
            <a:spLocks noGrp="1"/>
          </p:cNvSpPr>
          <p:nvPr>
            <p:ph type="sldNum" sz="quarter" idx="5"/>
          </p:nvPr>
        </p:nvSpPr>
        <p:spPr/>
        <p:txBody>
          <a:bodyPr/>
          <a:lstStyle/>
          <a:p>
            <a:fld id="{2E257F95-C1A5-4611-83D2-7216F5C43DF4}" type="slidenum">
              <a:rPr lang="fr-FR" smtClean="0"/>
              <a:t>1</a:t>
            </a:fld>
            <a:endParaRPr lang="fr-FR"/>
          </a:p>
        </p:txBody>
      </p:sp>
    </p:spTree>
    <p:extLst>
      <p:ext uri="{BB962C8B-B14F-4D97-AF65-F5344CB8AC3E}">
        <p14:creationId xmlns:p14="http://schemas.microsoft.com/office/powerpoint/2010/main" val="32364527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Dans le premier cas, l</a:t>
            </a:r>
            <a:r>
              <a:rPr lang="fr-FR" sz="1200" kern="1200" dirty="0">
                <a:solidFill>
                  <a:schemeClr val="tx1"/>
                </a:solidFill>
                <a:effectLst/>
                <a:latin typeface="+mn-lt"/>
                <a:ea typeface="+mn-ea"/>
                <a:cs typeface="+mn-cs"/>
              </a:rPr>
              <a:t>’étudiant peut écarter sans réfléchir la solution 1 parce que le résultat est au moins égal à 10 et les solutions 3 et 4 qui sont trop élevées</a:t>
            </a:r>
            <a:endParaRPr lang="fr-FR" dirty="0"/>
          </a:p>
        </p:txBody>
      </p:sp>
      <p:sp>
        <p:nvSpPr>
          <p:cNvPr id="4" name="Espace réservé du numéro de diapositive 3"/>
          <p:cNvSpPr>
            <a:spLocks noGrp="1"/>
          </p:cNvSpPr>
          <p:nvPr>
            <p:ph type="sldNum" sz="quarter" idx="5"/>
          </p:nvPr>
        </p:nvSpPr>
        <p:spPr/>
        <p:txBody>
          <a:bodyPr/>
          <a:lstStyle/>
          <a:p>
            <a:fld id="{2E257F95-C1A5-4611-83D2-7216F5C43DF4}" type="slidenum">
              <a:rPr lang="fr-FR" smtClean="0"/>
              <a:t>26</a:t>
            </a:fld>
            <a:endParaRPr lang="fr-FR"/>
          </a:p>
        </p:txBody>
      </p:sp>
    </p:spTree>
    <p:extLst>
      <p:ext uri="{BB962C8B-B14F-4D97-AF65-F5344CB8AC3E}">
        <p14:creationId xmlns:p14="http://schemas.microsoft.com/office/powerpoint/2010/main" val="33286743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kern="1200" dirty="0">
                <a:solidFill>
                  <a:schemeClr val="tx1"/>
                </a:solidFill>
                <a:effectLst/>
                <a:latin typeface="+mn-lt"/>
                <a:ea typeface="+mn-ea"/>
                <a:cs typeface="+mn-cs"/>
              </a:rPr>
              <a:t>Dans le premier cas, choisir la réponse 4, équivaut à accepter toutes les autres</a:t>
            </a:r>
            <a:endParaRPr lang="fr-FR" dirty="0"/>
          </a:p>
        </p:txBody>
      </p:sp>
      <p:sp>
        <p:nvSpPr>
          <p:cNvPr id="4" name="Espace réservé du numéro de diapositive 3"/>
          <p:cNvSpPr>
            <a:spLocks noGrp="1"/>
          </p:cNvSpPr>
          <p:nvPr>
            <p:ph type="sldNum" sz="quarter" idx="5"/>
          </p:nvPr>
        </p:nvSpPr>
        <p:spPr/>
        <p:txBody>
          <a:bodyPr/>
          <a:lstStyle/>
          <a:p>
            <a:fld id="{2E257F95-C1A5-4611-83D2-7216F5C43DF4}" type="slidenum">
              <a:rPr lang="fr-FR" smtClean="0"/>
              <a:t>38</a:t>
            </a:fld>
            <a:endParaRPr lang="fr-FR"/>
          </a:p>
        </p:txBody>
      </p:sp>
    </p:spTree>
    <p:extLst>
      <p:ext uri="{BB962C8B-B14F-4D97-AF65-F5344CB8AC3E}">
        <p14:creationId xmlns:p14="http://schemas.microsoft.com/office/powerpoint/2010/main" val="22275845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171450" lvl="0" indent="-171450">
              <a:buFont typeface="Arial" panose="020B0604020202020204" pitchFamily="34" charset="0"/>
              <a:buChar char="•"/>
            </a:pPr>
            <a:r>
              <a:rPr lang="fr-FR" sz="1200" kern="1200" dirty="0">
                <a:solidFill>
                  <a:schemeClr val="tx1"/>
                </a:solidFill>
                <a:effectLst/>
                <a:latin typeface="+mn-lt"/>
                <a:ea typeface="+mn-ea"/>
                <a:cs typeface="+mn-cs"/>
              </a:rPr>
              <a:t>Les processus mentaux sollicités par l’étudiant pour cette opération de reconnaissance peuvent s’avérer diverses et plus ou moins complexes : </a:t>
            </a:r>
            <a:r>
              <a:rPr lang="fr-FR" sz="1200" b="1" kern="1200" dirty="0">
                <a:solidFill>
                  <a:schemeClr val="tx1"/>
                </a:solidFill>
                <a:effectLst/>
                <a:latin typeface="+mn-lt"/>
                <a:ea typeface="+mn-ea"/>
                <a:cs typeface="+mn-cs"/>
              </a:rPr>
              <a:t>c’est de la formulation des questions que va dépendre la qualité d’un QCM</a:t>
            </a:r>
            <a:r>
              <a:rPr lang="fr-FR" sz="1200" kern="1200" dirty="0">
                <a:solidFill>
                  <a:schemeClr val="tx1"/>
                </a:solidFill>
                <a:effectLst/>
                <a:latin typeface="+mn-lt"/>
                <a:ea typeface="+mn-ea"/>
                <a:cs typeface="+mn-cs"/>
              </a:rPr>
              <a:t>.</a:t>
            </a:r>
          </a:p>
          <a:p>
            <a:pPr marL="171450" lvl="0" indent="-171450">
              <a:buFont typeface="Arial" panose="020B0604020202020204" pitchFamily="34" charset="0"/>
              <a:buChar char="•"/>
            </a:pPr>
            <a:r>
              <a:rPr lang="fr-FR" sz="1200" kern="1200" dirty="0">
                <a:solidFill>
                  <a:schemeClr val="tx1"/>
                </a:solidFill>
                <a:effectLst/>
                <a:latin typeface="+mn-lt"/>
                <a:ea typeface="+mn-ea"/>
                <a:cs typeface="+mn-cs"/>
              </a:rPr>
              <a:t>Un avantage majeur du QCM est d’assurer l’objectivité dans la correction et une grande fidélité à l’évaluation. Mais </a:t>
            </a:r>
            <a:r>
              <a:rPr lang="fr-FR" sz="1200" b="1" kern="1200" dirty="0">
                <a:solidFill>
                  <a:schemeClr val="tx1"/>
                </a:solidFill>
                <a:effectLst/>
                <a:latin typeface="+mn-lt"/>
                <a:ea typeface="+mn-ea"/>
                <a:cs typeface="+mn-cs"/>
              </a:rPr>
              <a:t>la qualité des questions sera primordiale pour assurer cette objectivité et cette fidélité</a:t>
            </a:r>
            <a:r>
              <a:rPr lang="fr-FR" sz="1200" kern="1200" dirty="0">
                <a:solidFill>
                  <a:schemeClr val="tx1"/>
                </a:solidFill>
                <a:effectLst/>
                <a:latin typeface="+mn-lt"/>
                <a:ea typeface="+mn-ea"/>
                <a:cs typeface="+mn-cs"/>
              </a:rPr>
              <a:t>.</a:t>
            </a:r>
          </a:p>
        </p:txBody>
      </p:sp>
      <p:sp>
        <p:nvSpPr>
          <p:cNvPr id="4" name="Espace réservé du numéro de diapositive 3"/>
          <p:cNvSpPr>
            <a:spLocks noGrp="1"/>
          </p:cNvSpPr>
          <p:nvPr>
            <p:ph type="sldNum" sz="quarter" idx="5"/>
          </p:nvPr>
        </p:nvSpPr>
        <p:spPr/>
        <p:txBody>
          <a:bodyPr/>
          <a:lstStyle/>
          <a:p>
            <a:fld id="{2E257F95-C1A5-4611-83D2-7216F5C43DF4}" type="slidenum">
              <a:rPr lang="fr-FR" smtClean="0"/>
              <a:t>2</a:t>
            </a:fld>
            <a:endParaRPr lang="fr-FR"/>
          </a:p>
        </p:txBody>
      </p:sp>
    </p:spTree>
    <p:extLst>
      <p:ext uri="{BB962C8B-B14F-4D97-AF65-F5344CB8AC3E}">
        <p14:creationId xmlns:p14="http://schemas.microsoft.com/office/powerpoint/2010/main" val="28869025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kern="1200" dirty="0">
                <a:solidFill>
                  <a:schemeClr val="tx1"/>
                </a:solidFill>
                <a:effectLst/>
                <a:latin typeface="+mn-lt"/>
                <a:ea typeface="+mn-ea"/>
                <a:cs typeface="+mn-cs"/>
              </a:rPr>
              <a:t>Un reproche régulièrement adressé aux QCM est la tentation pour leurs auteurs de poser des questions sur des points de détail.</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kern="1200" dirty="0">
                <a:solidFill>
                  <a:schemeClr val="tx1"/>
                </a:solidFill>
                <a:effectLst/>
                <a:latin typeface="+mn-lt"/>
                <a:ea typeface="+mn-ea"/>
                <a:cs typeface="+mn-cs"/>
              </a:rPr>
              <a:t>L’étudiant se borne à reconnaître ce qui est faux de ce qui est vrai et à identifier du contenu qui se trouve bien souvent tel quel dans des manuels ou des notes de cours.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kern="1200" dirty="0">
                <a:solidFill>
                  <a:schemeClr val="tx1"/>
                </a:solidFill>
                <a:effectLst/>
                <a:latin typeface="+mn-lt"/>
                <a:ea typeface="+mn-ea"/>
                <a:cs typeface="+mn-cs"/>
              </a:rPr>
              <a:t>Les QCM sollicitent chez l’étudiant l’usage de sa mémoire et font peu appel à sa logique ou à son raisonnement, même si, une fois de plus, tout dépend de la qualité des questions.</a:t>
            </a:r>
          </a:p>
          <a:p>
            <a:pPr marL="171450" lvl="0" indent="-171450">
              <a:buFont typeface="Arial" panose="020B0604020202020204" pitchFamily="34" charset="0"/>
              <a:buChar char="•"/>
            </a:pPr>
            <a:r>
              <a:rPr lang="fr-FR" sz="1200" kern="1200" dirty="0">
                <a:solidFill>
                  <a:schemeClr val="tx1"/>
                </a:solidFill>
                <a:effectLst/>
                <a:latin typeface="+mn-lt"/>
                <a:ea typeface="+mn-ea"/>
                <a:cs typeface="+mn-cs"/>
              </a:rPr>
              <a:t>Mais la variété des consignes possibles permet de dépasser ce problème.</a:t>
            </a:r>
          </a:p>
          <a:p>
            <a:pPr marL="171450" lvl="0" indent="-171450">
              <a:buFont typeface="Arial" panose="020B0604020202020204" pitchFamily="34" charset="0"/>
              <a:buChar char="•"/>
            </a:pPr>
            <a:r>
              <a:rPr lang="fr-FR" sz="1200" kern="1200" dirty="0">
                <a:solidFill>
                  <a:schemeClr val="tx1"/>
                </a:solidFill>
                <a:effectLst/>
                <a:latin typeface="+mn-lt"/>
                <a:ea typeface="+mn-ea"/>
                <a:cs typeface="+mn-cs"/>
              </a:rPr>
              <a:t>La rédaction de consignes claires sur la manière de répondre au QCM et sur le barème qui sera appliqué est aussi primordiale. Une préparation des étudiants, via un examen « à blanc », est parfois nécessaire.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fr-FR" sz="1200"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fr-FR" sz="1200"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fr-FR" sz="1200" kern="1200" dirty="0">
              <a:solidFill>
                <a:schemeClr val="tx1"/>
              </a:solidFill>
              <a:effectLst/>
              <a:latin typeface="+mn-lt"/>
              <a:ea typeface="+mn-ea"/>
              <a:cs typeface="+mn-cs"/>
            </a:endParaRPr>
          </a:p>
          <a:p>
            <a:endParaRPr lang="fr-FR" dirty="0"/>
          </a:p>
        </p:txBody>
      </p:sp>
      <p:sp>
        <p:nvSpPr>
          <p:cNvPr id="4" name="Espace réservé du numéro de diapositive 3"/>
          <p:cNvSpPr>
            <a:spLocks noGrp="1"/>
          </p:cNvSpPr>
          <p:nvPr>
            <p:ph type="sldNum" sz="quarter" idx="5"/>
          </p:nvPr>
        </p:nvSpPr>
        <p:spPr/>
        <p:txBody>
          <a:bodyPr/>
          <a:lstStyle/>
          <a:p>
            <a:fld id="{2E257F95-C1A5-4611-83D2-7216F5C43DF4}" type="slidenum">
              <a:rPr lang="fr-FR" smtClean="0"/>
              <a:t>3</a:t>
            </a:fld>
            <a:endParaRPr lang="fr-FR"/>
          </a:p>
        </p:txBody>
      </p:sp>
    </p:spTree>
    <p:extLst>
      <p:ext uri="{BB962C8B-B14F-4D97-AF65-F5344CB8AC3E}">
        <p14:creationId xmlns:p14="http://schemas.microsoft.com/office/powerpoint/2010/main" val="8589914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171450" lvl="0" indent="-171450">
              <a:buFont typeface="Arial" panose="020B0604020202020204" pitchFamily="34" charset="0"/>
              <a:buChar char="•"/>
            </a:pPr>
            <a:r>
              <a:rPr lang="fr-FR" sz="1200" kern="1200" dirty="0">
                <a:solidFill>
                  <a:schemeClr val="tx1"/>
                </a:solidFill>
                <a:effectLst/>
                <a:latin typeface="+mn-lt"/>
                <a:ea typeface="+mn-ea"/>
                <a:cs typeface="+mn-cs"/>
              </a:rPr>
              <a:t>La QCM n’est donc pas un questionnaire, mais une question.</a:t>
            </a:r>
          </a:p>
          <a:p>
            <a:pPr marL="171450" lvl="0" indent="-171450">
              <a:buFont typeface="Arial" panose="020B0604020202020204" pitchFamily="34" charset="0"/>
              <a:buChar char="•"/>
            </a:pPr>
            <a:r>
              <a:rPr lang="fr-FR" sz="1200" kern="1200" dirty="0">
                <a:solidFill>
                  <a:schemeClr val="tx1"/>
                </a:solidFill>
                <a:effectLst/>
                <a:latin typeface="+mn-lt"/>
                <a:ea typeface="+mn-ea"/>
                <a:cs typeface="+mn-cs"/>
              </a:rPr>
              <a:t>Le QCM est donc un questionnaire qui ne comporte que des QCM.</a:t>
            </a:r>
          </a:p>
        </p:txBody>
      </p:sp>
      <p:sp>
        <p:nvSpPr>
          <p:cNvPr id="4" name="Espace réservé du numéro de diapositive 3"/>
          <p:cNvSpPr>
            <a:spLocks noGrp="1"/>
          </p:cNvSpPr>
          <p:nvPr>
            <p:ph type="sldNum" sz="quarter" idx="5"/>
          </p:nvPr>
        </p:nvSpPr>
        <p:spPr/>
        <p:txBody>
          <a:bodyPr/>
          <a:lstStyle/>
          <a:p>
            <a:fld id="{2E257F95-C1A5-4611-83D2-7216F5C43DF4}" type="slidenum">
              <a:rPr lang="fr-FR" smtClean="0"/>
              <a:t>4</a:t>
            </a:fld>
            <a:endParaRPr lang="fr-FR"/>
          </a:p>
        </p:txBody>
      </p:sp>
    </p:spTree>
    <p:extLst>
      <p:ext uri="{BB962C8B-B14F-4D97-AF65-F5344CB8AC3E}">
        <p14:creationId xmlns:p14="http://schemas.microsoft.com/office/powerpoint/2010/main" val="39704080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171450" lvl="0" indent="-171450">
              <a:buFont typeface="Arial" panose="020B0604020202020204" pitchFamily="34" charset="0"/>
              <a:buChar char="•"/>
            </a:pPr>
            <a:r>
              <a:rPr lang="fr-FR" sz="1200" kern="1200" dirty="0">
                <a:solidFill>
                  <a:schemeClr val="tx1"/>
                </a:solidFill>
                <a:effectLst/>
                <a:latin typeface="+mn-lt"/>
                <a:ea typeface="+mn-ea"/>
                <a:cs typeface="+mn-cs"/>
              </a:rPr>
              <a:t>Les trois composantes d’un QCM sont :</a:t>
            </a:r>
          </a:p>
          <a:p>
            <a:pPr marL="628650" lvl="1" indent="-171450">
              <a:buFont typeface="Wingdings" panose="05000000000000000000" pitchFamily="2" charset="2"/>
              <a:buChar char="ü"/>
            </a:pPr>
            <a:r>
              <a:rPr lang="fr-FR" sz="1200" kern="1200" dirty="0">
                <a:solidFill>
                  <a:schemeClr val="tx1"/>
                </a:solidFill>
                <a:effectLst/>
                <a:latin typeface="+mn-lt"/>
                <a:ea typeface="+mn-ea"/>
                <a:cs typeface="+mn-cs"/>
              </a:rPr>
              <a:t>la consigne</a:t>
            </a:r>
          </a:p>
          <a:p>
            <a:pPr marL="628650" lvl="1" indent="-171450">
              <a:buFont typeface="Wingdings" panose="05000000000000000000" pitchFamily="2" charset="2"/>
              <a:buChar char="ü"/>
            </a:pPr>
            <a:r>
              <a:rPr lang="fr-FR" sz="1200" kern="1200" dirty="0">
                <a:solidFill>
                  <a:schemeClr val="tx1"/>
                </a:solidFill>
                <a:effectLst/>
                <a:latin typeface="+mn-lt"/>
                <a:ea typeface="+mn-ea"/>
                <a:cs typeface="+mn-cs"/>
              </a:rPr>
              <a:t>l’énoncé ou </a:t>
            </a:r>
            <a:r>
              <a:rPr lang="fr-FR" sz="1200" kern="1200" dirty="0" err="1">
                <a:solidFill>
                  <a:schemeClr val="tx1"/>
                </a:solidFill>
                <a:effectLst/>
                <a:latin typeface="+mn-lt"/>
                <a:ea typeface="+mn-ea"/>
                <a:cs typeface="+mn-cs"/>
              </a:rPr>
              <a:t>itemou</a:t>
            </a:r>
            <a:r>
              <a:rPr lang="fr-FR" sz="1200" kern="1200" dirty="0">
                <a:solidFill>
                  <a:schemeClr val="tx1"/>
                </a:solidFill>
                <a:effectLst/>
                <a:latin typeface="+mn-lt"/>
                <a:ea typeface="+mn-ea"/>
                <a:cs typeface="+mn-cs"/>
              </a:rPr>
              <a:t> amorce ou prémisse</a:t>
            </a:r>
          </a:p>
          <a:p>
            <a:pPr marL="628650" lvl="1" indent="-171450">
              <a:buFont typeface="Wingdings" panose="05000000000000000000" pitchFamily="2" charset="2"/>
              <a:buChar char="ü"/>
            </a:pPr>
            <a:r>
              <a:rPr lang="fr-FR" sz="1200" kern="1200" dirty="0">
                <a:solidFill>
                  <a:schemeClr val="tx1"/>
                </a:solidFill>
                <a:effectLst/>
                <a:latin typeface="+mn-lt"/>
                <a:ea typeface="+mn-ea"/>
                <a:cs typeface="+mn-cs"/>
              </a:rPr>
              <a:t>les solutions ou suggestions ou choix ou options proposées</a:t>
            </a:r>
          </a:p>
        </p:txBody>
      </p:sp>
      <p:sp>
        <p:nvSpPr>
          <p:cNvPr id="4" name="Espace réservé du numéro de diapositive 3"/>
          <p:cNvSpPr>
            <a:spLocks noGrp="1"/>
          </p:cNvSpPr>
          <p:nvPr>
            <p:ph type="sldNum" sz="quarter" idx="5"/>
          </p:nvPr>
        </p:nvSpPr>
        <p:spPr/>
        <p:txBody>
          <a:bodyPr/>
          <a:lstStyle/>
          <a:p>
            <a:fld id="{2E257F95-C1A5-4611-83D2-7216F5C43DF4}" type="slidenum">
              <a:rPr lang="fr-FR" smtClean="0"/>
              <a:t>5</a:t>
            </a:fld>
            <a:endParaRPr lang="fr-FR"/>
          </a:p>
        </p:txBody>
      </p:sp>
    </p:spTree>
    <p:extLst>
      <p:ext uri="{BB962C8B-B14F-4D97-AF65-F5344CB8AC3E}">
        <p14:creationId xmlns:p14="http://schemas.microsoft.com/office/powerpoint/2010/main" val="32543111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kern="1200" dirty="0">
                <a:solidFill>
                  <a:schemeClr val="tx1"/>
                </a:solidFill>
                <a:effectLst/>
                <a:latin typeface="+mn-lt"/>
                <a:ea typeface="+mn-ea"/>
                <a:cs typeface="+mn-cs"/>
              </a:rPr>
              <a:t>La consigne est donnée à l’élève au début de l’épreuve.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kern="1200" dirty="0">
                <a:solidFill>
                  <a:schemeClr val="tx1"/>
                </a:solidFill>
                <a:effectLst/>
                <a:latin typeface="+mn-lt"/>
                <a:ea typeface="+mn-ea"/>
                <a:cs typeface="+mn-cs"/>
              </a:rPr>
              <a:t>Elle devrait toujours être écrite.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kern="1200" dirty="0">
                <a:solidFill>
                  <a:schemeClr val="tx1"/>
                </a:solidFill>
                <a:effectLst/>
                <a:latin typeface="+mn-lt"/>
                <a:ea typeface="+mn-ea"/>
                <a:cs typeface="+mn-cs"/>
              </a:rPr>
              <a:t>La plupart du temps, elle est valable pour toutes les questions d’une épreuve voire pour tous les QCM proposés régulièrement par l’enseignant.</a:t>
            </a:r>
          </a:p>
        </p:txBody>
      </p:sp>
      <p:sp>
        <p:nvSpPr>
          <p:cNvPr id="4" name="Espace réservé du numéro de diapositive 3"/>
          <p:cNvSpPr>
            <a:spLocks noGrp="1"/>
          </p:cNvSpPr>
          <p:nvPr>
            <p:ph type="sldNum" sz="quarter" idx="5"/>
          </p:nvPr>
        </p:nvSpPr>
        <p:spPr/>
        <p:txBody>
          <a:bodyPr/>
          <a:lstStyle/>
          <a:p>
            <a:fld id="{2E257F95-C1A5-4611-83D2-7216F5C43DF4}" type="slidenum">
              <a:rPr lang="fr-FR" smtClean="0"/>
              <a:t>7</a:t>
            </a:fld>
            <a:endParaRPr lang="fr-FR"/>
          </a:p>
        </p:txBody>
      </p:sp>
    </p:spTree>
    <p:extLst>
      <p:ext uri="{BB962C8B-B14F-4D97-AF65-F5344CB8AC3E}">
        <p14:creationId xmlns:p14="http://schemas.microsoft.com/office/powerpoint/2010/main" val="21279086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QCM multiple ou </a:t>
            </a:r>
            <a:r>
              <a:rPr lang="fr-FR" dirty="0" err="1"/>
              <a:t>QRM</a:t>
            </a:r>
            <a:r>
              <a:rPr lang="fr-FR" dirty="0"/>
              <a:t> (question à réponse multiple)</a:t>
            </a:r>
          </a:p>
        </p:txBody>
      </p:sp>
      <p:sp>
        <p:nvSpPr>
          <p:cNvPr id="4" name="Espace réservé du numéro de diapositive 3"/>
          <p:cNvSpPr>
            <a:spLocks noGrp="1"/>
          </p:cNvSpPr>
          <p:nvPr>
            <p:ph type="sldNum" sz="quarter" idx="5"/>
          </p:nvPr>
        </p:nvSpPr>
        <p:spPr/>
        <p:txBody>
          <a:bodyPr/>
          <a:lstStyle/>
          <a:p>
            <a:fld id="{2E257F95-C1A5-4611-83D2-7216F5C43DF4}" type="slidenum">
              <a:rPr lang="fr-FR" smtClean="0"/>
              <a:t>10</a:t>
            </a:fld>
            <a:endParaRPr lang="fr-FR"/>
          </a:p>
        </p:txBody>
      </p:sp>
    </p:spTree>
    <p:extLst>
      <p:ext uri="{BB962C8B-B14F-4D97-AF65-F5344CB8AC3E}">
        <p14:creationId xmlns:p14="http://schemas.microsoft.com/office/powerpoint/2010/main" val="16748394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171450" indent="-171450">
              <a:buFont typeface="Arial" panose="020B0604020202020204" pitchFamily="34" charset="0"/>
              <a:buChar char="•"/>
            </a:pPr>
            <a:r>
              <a:rPr lang="fr-FR" sz="1200" kern="1200" dirty="0">
                <a:solidFill>
                  <a:schemeClr val="tx1"/>
                </a:solidFill>
                <a:effectLst/>
                <a:latin typeface="+mn-lt"/>
                <a:ea typeface="+mn-ea"/>
                <a:cs typeface="+mn-cs"/>
              </a:rPr>
              <a:t>Une caractéristique pouvant mettre à mal la validité de l’examen au moyen de QCM est liée à la </a:t>
            </a:r>
            <a:r>
              <a:rPr lang="fr-FR" sz="1200" b="1" kern="1200" dirty="0">
                <a:solidFill>
                  <a:schemeClr val="tx1"/>
                </a:solidFill>
                <a:effectLst/>
                <a:latin typeface="+mn-lt"/>
                <a:ea typeface="+mn-ea"/>
                <a:cs typeface="+mn-cs"/>
              </a:rPr>
              <a:t>complexité de la formulation des questions</a:t>
            </a:r>
            <a:r>
              <a:rPr lang="fr-FR" sz="1200" kern="1200" dirty="0">
                <a:solidFill>
                  <a:schemeClr val="tx1"/>
                </a:solidFill>
                <a:effectLst/>
                <a:latin typeface="+mn-lt"/>
                <a:ea typeface="+mn-ea"/>
                <a:cs typeface="+mn-cs"/>
              </a:rPr>
              <a:t>. En effet, on risque de mesurer davantage la maîtrise de la langue que la connaissance de la matière.</a:t>
            </a:r>
          </a:p>
          <a:p>
            <a:pPr marL="171450" indent="-171450">
              <a:buFont typeface="Arial" panose="020B0604020202020204" pitchFamily="34" charset="0"/>
              <a:buChar char="•"/>
            </a:pPr>
            <a:r>
              <a:rPr lang="fr-FR" sz="1200" kern="1200" dirty="0">
                <a:solidFill>
                  <a:schemeClr val="tx1"/>
                </a:solidFill>
                <a:effectLst/>
                <a:latin typeface="+mn-lt"/>
                <a:ea typeface="+mn-ea"/>
                <a:cs typeface="+mn-cs"/>
              </a:rPr>
              <a:t>Il convient en particulier d’éviter les ambiguïtés et les tournures trop complexes comme les doubles négations.</a:t>
            </a:r>
            <a:endParaRPr lang="fr-FR" dirty="0"/>
          </a:p>
        </p:txBody>
      </p:sp>
      <p:sp>
        <p:nvSpPr>
          <p:cNvPr id="4" name="Espace réservé du numéro de diapositive 3"/>
          <p:cNvSpPr>
            <a:spLocks noGrp="1"/>
          </p:cNvSpPr>
          <p:nvPr>
            <p:ph type="sldNum" sz="quarter" idx="5"/>
          </p:nvPr>
        </p:nvSpPr>
        <p:spPr/>
        <p:txBody>
          <a:bodyPr/>
          <a:lstStyle/>
          <a:p>
            <a:fld id="{2E257F95-C1A5-4611-83D2-7216F5C43DF4}" type="slidenum">
              <a:rPr lang="fr-FR" smtClean="0"/>
              <a:t>16</a:t>
            </a:fld>
            <a:endParaRPr lang="fr-FR"/>
          </a:p>
        </p:txBody>
      </p:sp>
    </p:spTree>
    <p:extLst>
      <p:ext uri="{BB962C8B-B14F-4D97-AF65-F5344CB8AC3E}">
        <p14:creationId xmlns:p14="http://schemas.microsoft.com/office/powerpoint/2010/main" val="17356419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171450" indent="-171450">
              <a:buFont typeface="Arial" panose="020B0604020202020204" pitchFamily="34" charset="0"/>
              <a:buChar char="•"/>
            </a:pPr>
            <a:r>
              <a:rPr lang="fr-FR" dirty="0"/>
              <a:t>La première </a:t>
            </a:r>
            <a:r>
              <a:rPr lang="fr-FR" sz="1200" kern="1200" dirty="0">
                <a:solidFill>
                  <a:schemeClr val="tx1"/>
                </a:solidFill>
                <a:effectLst/>
                <a:latin typeface="+mn-lt"/>
                <a:ea typeface="+mn-ea"/>
                <a:cs typeface="+mn-cs"/>
              </a:rPr>
              <a:t>question correspond à la situation du poissonnier qui doit reconnaitre, parmi les diverses espèces présentes sur son étal, le poisson demandé par le client.</a:t>
            </a:r>
          </a:p>
          <a:p>
            <a:pPr marL="171450" indent="-171450">
              <a:buFont typeface="Arial" panose="020B0604020202020204" pitchFamily="34" charset="0"/>
              <a:buChar char="•"/>
            </a:pPr>
            <a:r>
              <a:rPr lang="fr-FR" sz="1200" kern="1200" dirty="0">
                <a:solidFill>
                  <a:schemeClr val="tx1"/>
                </a:solidFill>
                <a:effectLst/>
                <a:latin typeface="+mn-lt"/>
                <a:ea typeface="+mn-ea"/>
                <a:cs typeface="+mn-cs"/>
              </a:rPr>
              <a:t>La seconde question correspond à la situation du pêcheur à la ligne qu n’a qu’un seul poisson au bout de sa ligne et doit lui donner un nom.</a:t>
            </a:r>
          </a:p>
          <a:p>
            <a:pPr marL="171450" indent="-171450">
              <a:buFont typeface="Arial" panose="020B0604020202020204" pitchFamily="34" charset="0"/>
              <a:buChar char="•"/>
            </a:pPr>
            <a:endParaRPr lang="fr-FR" dirty="0"/>
          </a:p>
        </p:txBody>
      </p:sp>
      <p:sp>
        <p:nvSpPr>
          <p:cNvPr id="4" name="Espace réservé du numéro de diapositive 3"/>
          <p:cNvSpPr>
            <a:spLocks noGrp="1"/>
          </p:cNvSpPr>
          <p:nvPr>
            <p:ph type="sldNum" sz="quarter" idx="5"/>
          </p:nvPr>
        </p:nvSpPr>
        <p:spPr/>
        <p:txBody>
          <a:bodyPr/>
          <a:lstStyle/>
          <a:p>
            <a:fld id="{2E257F95-C1A5-4611-83D2-7216F5C43DF4}" type="slidenum">
              <a:rPr lang="fr-FR" smtClean="0"/>
              <a:t>24</a:t>
            </a:fld>
            <a:endParaRPr lang="fr-FR"/>
          </a:p>
        </p:txBody>
      </p:sp>
    </p:spTree>
    <p:extLst>
      <p:ext uri="{BB962C8B-B14F-4D97-AF65-F5344CB8AC3E}">
        <p14:creationId xmlns:p14="http://schemas.microsoft.com/office/powerpoint/2010/main" val="11164637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kumimoji="0" lang="en-US" sz="7200" b="1" i="0" u="none" strike="noStrike" kern="1200" cap="all" spc="0" normalizeH="0" baseline="0" dirty="0">
                <a:ln w="15875">
                  <a:solidFill>
                    <a:sysClr val="window" lastClr="FFFFFF"/>
                  </a:solidFill>
                </a:ln>
                <a:solidFill>
                  <a:srgbClr val="DF5327"/>
                </a:solidFill>
                <a:effectLst>
                  <a:outerShdw dist="38100" dir="2700000" algn="tl" rotWithShape="0">
                    <a:srgbClr val="DF5327"/>
                  </a:outerShdw>
                </a:effectLst>
                <a:uLnTx/>
                <a:uFillTx/>
                <a:latin typeface="+mj-lt"/>
                <a:ea typeface="+mn-ea"/>
                <a:cs typeface="+mn-cs"/>
              </a:defRPr>
            </a:lvl1pPr>
          </a:lstStyle>
          <a:p>
            <a:r>
              <a:rPr lang="fr-FR"/>
              <a:t>Modifiez le style du titre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chemeClr val="accent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lvl1pPr>
              <a:defRPr>
                <a:solidFill>
                  <a:schemeClr val="accent1"/>
                </a:solidFill>
              </a:defRPr>
            </a:lvl1pPr>
          </a:lstStyle>
          <a:p>
            <a:fld id="{37E48B5D-1270-44D5-95E9-F34ED0862E78}" type="datetime1">
              <a:rPr lang="fr-FR" smtClean="0"/>
              <a:t>17/04/2019</a:t>
            </a:fld>
            <a:endParaRPr lang="fr-FR"/>
          </a:p>
        </p:txBody>
      </p:sp>
      <p:sp>
        <p:nvSpPr>
          <p:cNvPr id="5" name="Footer Placeholder 4"/>
          <p:cNvSpPr>
            <a:spLocks noGrp="1"/>
          </p:cNvSpPr>
          <p:nvPr>
            <p:ph type="ftr" sz="quarter" idx="11"/>
          </p:nvPr>
        </p:nvSpPr>
        <p:spPr/>
        <p:txBody>
          <a:bodyPr/>
          <a:lstStyle>
            <a:lvl1pPr>
              <a:defRPr>
                <a:solidFill>
                  <a:schemeClr val="accent1"/>
                </a:solidFill>
              </a:defRPr>
            </a:lvl1pPr>
          </a:lstStyle>
          <a:p>
            <a:endParaRPr lang="fr-FR"/>
          </a:p>
        </p:txBody>
      </p:sp>
      <p:sp>
        <p:nvSpPr>
          <p:cNvPr id="6" name="Slide Number Placeholder 5"/>
          <p:cNvSpPr>
            <a:spLocks noGrp="1"/>
          </p:cNvSpPr>
          <p:nvPr>
            <p:ph type="sldNum" sz="quarter" idx="12"/>
          </p:nvPr>
        </p:nvSpPr>
        <p:spPr/>
        <p:txBody>
          <a:bodyPr/>
          <a:lstStyle>
            <a:lvl1pPr>
              <a:defRPr>
                <a:solidFill>
                  <a:schemeClr val="accent1"/>
                </a:solidFill>
              </a:defRPr>
            </a:lvl1pPr>
          </a:lstStyle>
          <a:p>
            <a:fld id="{9C893FB6-AF10-4D21-940D-7F9D4D2B2FF2}" type="slidenum">
              <a:rPr lang="fr-FR" smtClean="0"/>
              <a:t>‹N°›</a:t>
            </a:fld>
            <a:endParaRPr lang="fr-FR"/>
          </a:p>
        </p:txBody>
      </p:sp>
      <p:cxnSp>
        <p:nvCxnSpPr>
          <p:cNvPr id="8" name="Straight Connector 7"/>
          <p:cNvCxnSpPr/>
          <p:nvPr/>
        </p:nvCxnSpPr>
        <p:spPr>
          <a:xfrm>
            <a:off x="1978660" y="3733800"/>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156809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F4F6CF3B-2837-48D6-A693-5DF6A5D0E96A}" type="datetime1">
              <a:rPr lang="fr-FR" smtClean="0"/>
              <a:t>17/04/2019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C893FB6-AF10-4D21-940D-7F9D4D2B2FF2}" type="slidenum">
              <a:rPr lang="fr-FR" smtClean="0"/>
              <a:t>‹N°›</a:t>
            </a:fld>
            <a:endParaRPr lang="fr-FR"/>
          </a:p>
        </p:txBody>
      </p:sp>
    </p:spTree>
    <p:extLst>
      <p:ext uri="{BB962C8B-B14F-4D97-AF65-F5344CB8AC3E}">
        <p14:creationId xmlns:p14="http://schemas.microsoft.com/office/powerpoint/2010/main" val="41903288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981573F-B48C-44AF-88E5-AC7CE474F6F6}" type="datetime1">
              <a:rPr lang="fr-FR" smtClean="0"/>
              <a:t>17/04/2019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C893FB6-AF10-4D21-940D-7F9D4D2B2FF2}" type="slidenum">
              <a:rPr lang="fr-FR" smtClean="0"/>
              <a:t>‹N°›</a:t>
            </a:fld>
            <a:endParaRPr lang="fr-FR"/>
          </a:p>
        </p:txBody>
      </p:sp>
    </p:spTree>
    <p:extLst>
      <p:ext uri="{BB962C8B-B14F-4D97-AF65-F5344CB8AC3E}">
        <p14:creationId xmlns:p14="http://schemas.microsoft.com/office/powerpoint/2010/main" val="22441842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594803" y="514905"/>
            <a:ext cx="11043821" cy="1090375"/>
          </a:xfrm>
          <a:solidFill>
            <a:schemeClr val="accent2">
              <a:lumMod val="20000"/>
              <a:lumOff val="80000"/>
            </a:schemeClr>
          </a:solidFill>
        </p:spPr>
        <p:txBody>
          <a:bodyPr>
            <a:normAutofit/>
          </a:bodyPr>
          <a:lstStyle>
            <a:lvl1pPr algn="ctr">
              <a:defRPr sz="3600"/>
            </a:lvl1pPr>
          </a:lstStyle>
          <a:p>
            <a:r>
              <a:rPr lang="fr-FR" dirty="0"/>
              <a:t>Modifiez le style du titre</a:t>
            </a:r>
            <a:endParaRPr lang="en-US" dirty="0"/>
          </a:p>
        </p:txBody>
      </p:sp>
      <p:sp>
        <p:nvSpPr>
          <p:cNvPr id="3" name="Content Placeholder 2"/>
          <p:cNvSpPr>
            <a:spLocks noGrp="1"/>
          </p:cNvSpPr>
          <p:nvPr>
            <p:ph idx="1"/>
          </p:nvPr>
        </p:nvSpPr>
        <p:spPr>
          <a:xfrm>
            <a:off x="594804" y="1686560"/>
            <a:ext cx="11043820" cy="4409440"/>
          </a:xfrm>
        </p:spPr>
        <p:txBody>
          <a:bodyPr/>
          <a:lstStyle>
            <a:lvl1pPr marL="268288" indent="-222250">
              <a:buFont typeface="Wingdings" panose="05000000000000000000" pitchFamily="2" charset="2"/>
              <a:buChar char="Ø"/>
              <a:defRPr/>
            </a:lvl1pPr>
            <a:lvl2pPr marL="720725" indent="-182563">
              <a:buFont typeface="Wingdings" panose="05000000000000000000" pitchFamily="2" charset="2"/>
              <a:buChar char="§"/>
              <a:defRPr/>
            </a:lvl2pPr>
            <a:lvl3pPr marL="1255713" indent="-182563">
              <a:defRPr/>
            </a:lvl3pPr>
            <a:lvl4pPr marL="1700213" indent="-182563">
              <a:defRPr/>
            </a:lvl4pPr>
            <a:lvl5pPr marL="2244725" indent="-182563">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4" name="Date Placeholder 3"/>
          <p:cNvSpPr>
            <a:spLocks noGrp="1"/>
          </p:cNvSpPr>
          <p:nvPr>
            <p:ph type="dt" sz="half" idx="10"/>
          </p:nvPr>
        </p:nvSpPr>
        <p:spPr/>
        <p:txBody>
          <a:bodyPr/>
          <a:lstStyle/>
          <a:p>
            <a:fld id="{9F4210D7-D031-4D35-B43E-629F25C54FF8}" type="datetime1">
              <a:rPr lang="fr-FR" smtClean="0"/>
              <a:t>17/04/2019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a:xfrm>
            <a:off x="9932407" y="6224409"/>
            <a:ext cx="1706217" cy="365125"/>
          </a:xfrm>
        </p:spPr>
        <p:txBody>
          <a:bodyPr/>
          <a:lstStyle/>
          <a:p>
            <a:fld id="{9C893FB6-AF10-4D21-940D-7F9D4D2B2FF2}" type="slidenum">
              <a:rPr lang="fr-FR" smtClean="0"/>
              <a:t>‹N°›</a:t>
            </a:fld>
            <a:endParaRPr lang="fr-FR"/>
          </a:p>
        </p:txBody>
      </p:sp>
    </p:spTree>
    <p:extLst>
      <p:ext uri="{BB962C8B-B14F-4D97-AF65-F5344CB8AC3E}">
        <p14:creationId xmlns:p14="http://schemas.microsoft.com/office/powerpoint/2010/main" val="657240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left)">
                                      <p:cBhvr>
                                        <p:cTn id="10" dur="500"/>
                                        <p:tgtEl>
                                          <p:spTgt spid="3">
                                            <p:txEl>
                                              <p:pRg st="1" end="1"/>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left)">
                                      <p:cBhvr>
                                        <p:cTn id="13" dur="500"/>
                                        <p:tgtEl>
                                          <p:spTgt spid="3">
                                            <p:txEl>
                                              <p:pRg st="2" end="2"/>
                                            </p:txEl>
                                          </p:spTgt>
                                        </p:tgtEl>
                                      </p:cBhvr>
                                    </p:animEffect>
                                  </p:childTnLst>
                                </p:cTn>
                              </p:par>
                              <p:par>
                                <p:cTn id="14" presetID="22" presetClass="entr" presetSubtype="8"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left)">
                                      <p:cBhvr>
                                        <p:cTn id="16" dur="500"/>
                                        <p:tgtEl>
                                          <p:spTgt spid="3">
                                            <p:txEl>
                                              <p:pRg st="3" end="3"/>
                                            </p:txEl>
                                          </p:spTgt>
                                        </p:tgtEl>
                                      </p:cBhvr>
                                    </p:animEffect>
                                  </p:childTnLst>
                                </p:cTn>
                              </p:par>
                              <p:par>
                                <p:cTn id="17" presetID="22" presetClass="entr" presetSubtype="8"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ipe(left)">
                                      <p:cBhvr>
                                        <p:cTn id="19"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22" presetClass="entr" presetSubtype="8"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2">
            <p:tnLst>
              <p:par>
                <p:cTn presetID="22" presetClass="entr" presetSubtype="8"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3">
            <p:tnLst>
              <p:par>
                <p:cTn presetID="22" presetClass="entr" presetSubtype="8"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4">
            <p:tnLst>
              <p:par>
                <p:cTn presetID="22" presetClass="entr" presetSubtype="8"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5">
            <p:tnLst>
              <p:par>
                <p:cTn presetID="22" presetClass="entr" presetSubtype="8"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Lst>
      </p:bldP>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marL="0" algn="ctr" defTabSz="914400" rtl="0" eaLnBrk="1" latinLnBrk="0" hangingPunct="1">
              <a:lnSpc>
                <a:spcPct val="85000"/>
              </a:lnSpc>
              <a:spcBef>
                <a:spcPct val="0"/>
              </a:spcBef>
              <a:buNone/>
              <a:defRPr kumimoji="0" lang="en-US" sz="7200" b="1" i="0" u="none" strike="noStrike" kern="1200" cap="all" spc="0" normalizeH="0" baseline="0" dirty="0">
                <a:ln w="15875">
                  <a:solidFill>
                    <a:sysClr val="window" lastClr="FFFFFF"/>
                  </a:solidFill>
                </a:ln>
                <a:solidFill>
                  <a:srgbClr val="DF5327"/>
                </a:solidFill>
                <a:effectLst>
                  <a:outerShdw dist="38100" dir="2700000" algn="tl" rotWithShape="0">
                    <a:srgbClr val="DF5327"/>
                  </a:outerShdw>
                </a:effectLst>
                <a:uLnTx/>
                <a:uFillTx/>
                <a:latin typeface="Corbel" pitchFamily="34" charset="0"/>
                <a:ea typeface="+mn-ea"/>
                <a:cs typeface="+mn-cs"/>
              </a:defRPr>
            </a:lvl1pPr>
          </a:lstStyle>
          <a:p>
            <a:r>
              <a:rPr lang="fr-FR"/>
              <a:t>Modifiez le style du titre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DB3E9B29-CB15-4613-9A65-FD72201F7BB9}" type="datetime1">
              <a:rPr lang="fr-FR" smtClean="0"/>
              <a:t>17/04/2019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C893FB6-AF10-4D21-940D-7F9D4D2B2FF2}" type="slidenum">
              <a:rPr lang="fr-FR" smtClean="0"/>
              <a:t>‹N°›</a:t>
            </a:fld>
            <a:endParaRPr lang="fr-FR"/>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431080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a:solidFill>
            <a:schemeClr val="accent2">
              <a:lumMod val="20000"/>
              <a:lumOff val="80000"/>
            </a:schemeClr>
          </a:solidFill>
        </p:spPr>
        <p:txBody>
          <a:bodyPr>
            <a:normAutofit/>
          </a:bodyPr>
          <a:lstStyle>
            <a:lvl1pPr algn="ctr">
              <a:defRPr sz="3600"/>
            </a:lvl1pPr>
          </a:lstStyle>
          <a:p>
            <a:r>
              <a:rPr lang="fr-FR" dirty="0"/>
              <a:t>Modifiez le style du titre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4FDCA2C0-69F0-4EFB-8205-68ED099D90DC}" type="datetime1">
              <a:rPr lang="fr-FR" smtClean="0"/>
              <a:t>17/04/2019</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C893FB6-AF10-4D21-940D-7F9D4D2B2FF2}" type="slidenum">
              <a:rPr lang="fr-FR" smtClean="0"/>
              <a:t>‹N°›</a:t>
            </a:fld>
            <a:endParaRPr lang="fr-FR"/>
          </a:p>
        </p:txBody>
      </p:sp>
    </p:spTree>
    <p:extLst>
      <p:ext uri="{BB962C8B-B14F-4D97-AF65-F5344CB8AC3E}">
        <p14:creationId xmlns:p14="http://schemas.microsoft.com/office/powerpoint/2010/main" val="242184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subTnLst>
                                    <p:animClr clrSpc="rgb" dir="cw">
                                      <p:cBhvr override="childStyle">
                                        <p:cTn dur="1" fill="hold" display="0" masterRel="nextClick" afterEffect="1"/>
                                        <p:tgtEl>
                                          <p:spTgt spid="3">
                                            <p:txEl>
                                              <p:pRg st="0" end="0"/>
                                            </p:txEl>
                                          </p:spTgt>
                                        </p:tgtEl>
                                        <p:attrNameLst>
                                          <p:attrName>ppt_c</p:attrName>
                                        </p:attrNameLst>
                                      </p:cBhvr>
                                      <p:to>
                                        <a:schemeClr val="accent2"/>
                                      </p:to>
                                    </p:animClr>
                                  </p:subTnLst>
                                </p:cTn>
                              </p:par>
                              <p:par>
                                <p:cTn id="8" presetID="22" presetClass="entr" presetSubtype="1"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up)">
                                      <p:cBhvr>
                                        <p:cTn id="10" dur="500"/>
                                        <p:tgtEl>
                                          <p:spTgt spid="3">
                                            <p:txEl>
                                              <p:pRg st="1" end="1"/>
                                            </p:txEl>
                                          </p:spTgt>
                                        </p:tgtEl>
                                      </p:cBhvr>
                                    </p:animEffect>
                                  </p:childTnLst>
                                  <p:subTnLst>
                                    <p:animClr clrSpc="rgb" dir="cw">
                                      <p:cBhvr override="childStyle">
                                        <p:cTn dur="1" fill="hold" display="0" masterRel="nextClick" afterEffect="1"/>
                                        <p:tgtEl>
                                          <p:spTgt spid="3">
                                            <p:txEl>
                                              <p:pRg st="1" end="1"/>
                                            </p:txEl>
                                          </p:spTgt>
                                        </p:tgtEl>
                                        <p:attrNameLst>
                                          <p:attrName>ppt_c</p:attrName>
                                        </p:attrNameLst>
                                      </p:cBhvr>
                                      <p:to>
                                        <a:schemeClr val="accent2"/>
                                      </p:to>
                                    </p:animClr>
                                  </p:subTnLst>
                                </p:cTn>
                              </p:par>
                              <p:par>
                                <p:cTn id="11" presetID="22" presetClass="entr" presetSubtype="1"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up)">
                                      <p:cBhvr>
                                        <p:cTn id="13" dur="500"/>
                                        <p:tgtEl>
                                          <p:spTgt spid="3">
                                            <p:txEl>
                                              <p:pRg st="2" end="2"/>
                                            </p:txEl>
                                          </p:spTgt>
                                        </p:tgtEl>
                                      </p:cBhvr>
                                    </p:animEffect>
                                  </p:childTnLst>
                                  <p:subTnLst>
                                    <p:animClr clrSpc="rgb" dir="cw">
                                      <p:cBhvr override="childStyle">
                                        <p:cTn dur="1" fill="hold" display="0" masterRel="nextClick" afterEffect="1"/>
                                        <p:tgtEl>
                                          <p:spTgt spid="3">
                                            <p:txEl>
                                              <p:pRg st="2" end="2"/>
                                            </p:txEl>
                                          </p:spTgt>
                                        </p:tgtEl>
                                        <p:attrNameLst>
                                          <p:attrName>ppt_c</p:attrName>
                                        </p:attrNameLst>
                                      </p:cBhvr>
                                      <p:to>
                                        <a:schemeClr val="accent2"/>
                                      </p:to>
                                    </p:animClr>
                                  </p:subTnLst>
                                </p:cTn>
                              </p:par>
                              <p:par>
                                <p:cTn id="14" presetID="22" presetClass="entr" presetSubtype="1"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up)">
                                      <p:cBhvr>
                                        <p:cTn id="16" dur="500"/>
                                        <p:tgtEl>
                                          <p:spTgt spid="3">
                                            <p:txEl>
                                              <p:pRg st="3" end="3"/>
                                            </p:txEl>
                                          </p:spTgt>
                                        </p:tgtEl>
                                      </p:cBhvr>
                                    </p:animEffect>
                                  </p:childTnLst>
                                  <p:subTnLst>
                                    <p:animClr clrSpc="rgb" dir="cw">
                                      <p:cBhvr override="childStyle">
                                        <p:cTn dur="1" fill="hold" display="0" masterRel="nextClick" afterEffect="1"/>
                                        <p:tgtEl>
                                          <p:spTgt spid="3">
                                            <p:txEl>
                                              <p:pRg st="3" end="3"/>
                                            </p:txEl>
                                          </p:spTgt>
                                        </p:tgtEl>
                                        <p:attrNameLst>
                                          <p:attrName>ppt_c</p:attrName>
                                        </p:attrNameLst>
                                      </p:cBhvr>
                                      <p:to>
                                        <a:schemeClr val="accent2"/>
                                      </p:to>
                                    </p:animClr>
                                  </p:subTnLst>
                                </p:cTn>
                              </p:par>
                              <p:par>
                                <p:cTn id="17" presetID="22" presetClass="entr" presetSubtype="1"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ipe(up)">
                                      <p:cBhvr>
                                        <p:cTn id="19" dur="500"/>
                                        <p:tgtEl>
                                          <p:spTgt spid="3">
                                            <p:txEl>
                                              <p:pRg st="4" end="4"/>
                                            </p:txEl>
                                          </p:spTgt>
                                        </p:tgtEl>
                                      </p:cBhvr>
                                    </p:animEffect>
                                  </p:childTnLst>
                                  <p:subTnLst>
                                    <p:animClr clrSpc="rgb" dir="cw">
                                      <p:cBhvr override="childStyle">
                                        <p:cTn dur="1" fill="hold" display="0" masterRel="nextClick" afterEffect="1"/>
                                        <p:tgtEl>
                                          <p:spTgt spid="3">
                                            <p:txEl>
                                              <p:pRg st="4" end="4"/>
                                            </p:txEl>
                                          </p:spTgt>
                                        </p:tgtEl>
                                        <p:attrNameLst>
                                          <p:attrName>ppt_c</p:attrName>
                                        </p:attrNameLst>
                                      </p:cBhvr>
                                      <p:to>
                                        <a:schemeClr val="accent2"/>
                                      </p:to>
                                    </p:animClr>
                                  </p:subTnLst>
                                </p:cTn>
                              </p:par>
                            </p:childTnLst>
                          </p:cTn>
                        </p:par>
                      </p:childTnLst>
                    </p:cTn>
                  </p:par>
                  <p:par>
                    <p:cTn id="20" fill="hold">
                      <p:stCondLst>
                        <p:cond delay="indefinite"/>
                      </p:stCondLst>
                      <p:childTnLst>
                        <p:par>
                          <p:cTn id="21" fill="hold">
                            <p:stCondLst>
                              <p:cond delay="0"/>
                            </p:stCondLst>
                            <p:childTnLst>
                              <p:par>
                                <p:cTn id="22" presetID="22" presetClass="entr" presetSubtype="1" fill="hold" grpId="0" nodeType="clickEffect">
                                  <p:stCondLst>
                                    <p:cond delay="0"/>
                                  </p:stCondLst>
                                  <p:childTnLst>
                                    <p:set>
                                      <p:cBhvr>
                                        <p:cTn id="23" dur="1" fill="hold">
                                          <p:stCondLst>
                                            <p:cond delay="0"/>
                                          </p:stCondLst>
                                        </p:cTn>
                                        <p:tgtEl>
                                          <p:spTgt spid="4">
                                            <p:txEl>
                                              <p:pRg st="0" end="0"/>
                                            </p:txEl>
                                          </p:spTgt>
                                        </p:tgtEl>
                                        <p:attrNameLst>
                                          <p:attrName>style.visibility</p:attrName>
                                        </p:attrNameLst>
                                      </p:cBhvr>
                                      <p:to>
                                        <p:strVal val="visible"/>
                                      </p:to>
                                    </p:set>
                                    <p:animEffect transition="in" filter="wipe(up)">
                                      <p:cBhvr>
                                        <p:cTn id="24" dur="500"/>
                                        <p:tgtEl>
                                          <p:spTgt spid="4">
                                            <p:txEl>
                                              <p:pRg st="0" end="0"/>
                                            </p:txEl>
                                          </p:spTgt>
                                        </p:tgtEl>
                                      </p:cBhvr>
                                    </p:animEffect>
                                  </p:childTnLst>
                                </p:cTn>
                              </p:par>
                              <p:par>
                                <p:cTn id="25" presetID="22" presetClass="entr" presetSubtype="1" fill="hold" grpId="0" nodeType="withEffect">
                                  <p:stCondLst>
                                    <p:cond delay="0"/>
                                  </p:stCondLst>
                                  <p:childTnLst>
                                    <p:set>
                                      <p:cBhvr>
                                        <p:cTn id="26" dur="1" fill="hold">
                                          <p:stCondLst>
                                            <p:cond delay="0"/>
                                          </p:stCondLst>
                                        </p:cTn>
                                        <p:tgtEl>
                                          <p:spTgt spid="4">
                                            <p:txEl>
                                              <p:pRg st="1" end="1"/>
                                            </p:txEl>
                                          </p:spTgt>
                                        </p:tgtEl>
                                        <p:attrNameLst>
                                          <p:attrName>style.visibility</p:attrName>
                                        </p:attrNameLst>
                                      </p:cBhvr>
                                      <p:to>
                                        <p:strVal val="visible"/>
                                      </p:to>
                                    </p:set>
                                    <p:animEffect transition="in" filter="wipe(up)">
                                      <p:cBhvr>
                                        <p:cTn id="27" dur="500"/>
                                        <p:tgtEl>
                                          <p:spTgt spid="4">
                                            <p:txEl>
                                              <p:pRg st="1" end="1"/>
                                            </p:txEl>
                                          </p:spTgt>
                                        </p:tgtEl>
                                      </p:cBhvr>
                                    </p:animEffect>
                                  </p:childTnLst>
                                </p:cTn>
                              </p:par>
                              <p:par>
                                <p:cTn id="28" presetID="22" presetClass="entr" presetSubtype="1" fill="hold" grpId="0" nodeType="withEffect">
                                  <p:stCondLst>
                                    <p:cond delay="0"/>
                                  </p:stCondLst>
                                  <p:childTnLst>
                                    <p:set>
                                      <p:cBhvr>
                                        <p:cTn id="29" dur="1" fill="hold">
                                          <p:stCondLst>
                                            <p:cond delay="0"/>
                                          </p:stCondLst>
                                        </p:cTn>
                                        <p:tgtEl>
                                          <p:spTgt spid="4">
                                            <p:txEl>
                                              <p:pRg st="2" end="2"/>
                                            </p:txEl>
                                          </p:spTgt>
                                        </p:tgtEl>
                                        <p:attrNameLst>
                                          <p:attrName>style.visibility</p:attrName>
                                        </p:attrNameLst>
                                      </p:cBhvr>
                                      <p:to>
                                        <p:strVal val="visible"/>
                                      </p:to>
                                    </p:set>
                                    <p:animEffect transition="in" filter="wipe(up)">
                                      <p:cBhvr>
                                        <p:cTn id="30" dur="500"/>
                                        <p:tgtEl>
                                          <p:spTgt spid="4">
                                            <p:txEl>
                                              <p:pRg st="2" end="2"/>
                                            </p:txEl>
                                          </p:spTgt>
                                        </p:tgtEl>
                                      </p:cBhvr>
                                    </p:animEffect>
                                  </p:childTnLst>
                                </p:cTn>
                              </p:par>
                              <p:par>
                                <p:cTn id="31" presetID="22" presetClass="entr" presetSubtype="1" fill="hold" grpId="0" nodeType="withEffect">
                                  <p:stCondLst>
                                    <p:cond delay="0"/>
                                  </p:stCondLst>
                                  <p:childTnLst>
                                    <p:set>
                                      <p:cBhvr>
                                        <p:cTn id="32" dur="1" fill="hold">
                                          <p:stCondLst>
                                            <p:cond delay="0"/>
                                          </p:stCondLst>
                                        </p:cTn>
                                        <p:tgtEl>
                                          <p:spTgt spid="4">
                                            <p:txEl>
                                              <p:pRg st="3" end="3"/>
                                            </p:txEl>
                                          </p:spTgt>
                                        </p:tgtEl>
                                        <p:attrNameLst>
                                          <p:attrName>style.visibility</p:attrName>
                                        </p:attrNameLst>
                                      </p:cBhvr>
                                      <p:to>
                                        <p:strVal val="visible"/>
                                      </p:to>
                                    </p:set>
                                    <p:animEffect transition="in" filter="wipe(up)">
                                      <p:cBhvr>
                                        <p:cTn id="33" dur="500"/>
                                        <p:tgtEl>
                                          <p:spTgt spid="4">
                                            <p:txEl>
                                              <p:pRg st="3" end="3"/>
                                            </p:txEl>
                                          </p:spTgt>
                                        </p:tgtEl>
                                      </p:cBhvr>
                                    </p:animEffect>
                                  </p:childTnLst>
                                </p:cTn>
                              </p:par>
                              <p:par>
                                <p:cTn id="34" presetID="22" presetClass="entr" presetSubtype="1" fill="hold" grpId="0" nodeType="withEffect">
                                  <p:stCondLst>
                                    <p:cond delay="0"/>
                                  </p:stCondLst>
                                  <p:childTnLst>
                                    <p:set>
                                      <p:cBhvr>
                                        <p:cTn id="35" dur="1" fill="hold">
                                          <p:stCondLst>
                                            <p:cond delay="0"/>
                                          </p:stCondLst>
                                        </p:cTn>
                                        <p:tgtEl>
                                          <p:spTgt spid="4">
                                            <p:txEl>
                                              <p:pRg st="4" end="4"/>
                                            </p:txEl>
                                          </p:spTgt>
                                        </p:tgtEl>
                                        <p:attrNameLst>
                                          <p:attrName>style.visibility</p:attrName>
                                        </p:attrNameLst>
                                      </p:cBhvr>
                                      <p:to>
                                        <p:strVal val="visible"/>
                                      </p:to>
                                    </p:set>
                                    <p:animEffect transition="in" filter="wipe(up)">
                                      <p:cBhvr>
                                        <p:cTn id="36"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22" presetClass="entr" presetSubtype="1"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up)">
                      <p:cBhvr>
                        <p:cTn dur="500"/>
                        <p:tgtEl>
                          <p:spTgt spid="3"/>
                        </p:tgtEl>
                      </p:cBhvr>
                    </p:animEffect>
                  </p:childTnLst>
                  <p:subTnLst>
                    <p:animClr clrSpc="rgb" dir="cw">
                      <p:cBhvr override="childStyle">
                        <p:cTn dur="1" fill="hold" display="0" masterRel="nextClick" afterEffect="1"/>
                        <p:tgtEl>
                          <p:spTgt spid="3"/>
                        </p:tgtEl>
                        <p:attrNameLst>
                          <p:attrName>ppt_c</p:attrName>
                        </p:attrNameLst>
                      </p:cBhvr>
                      <p:to>
                        <a:schemeClr val="accent2"/>
                      </p:to>
                    </p:animClr>
                  </p:subTnLst>
                </p:cTn>
              </p:par>
            </p:tnLst>
          </p:tmpl>
          <p:tmpl lvl="2">
            <p:tnLst>
              <p:par>
                <p:cTn presetID="22" presetClass="entr" presetSubtype="1"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up)">
                      <p:cBhvr>
                        <p:cTn dur="500"/>
                        <p:tgtEl>
                          <p:spTgt spid="3"/>
                        </p:tgtEl>
                      </p:cBhvr>
                    </p:animEffect>
                  </p:childTnLst>
                  <p:subTnLst>
                    <p:animClr clrSpc="rgb" dir="cw">
                      <p:cBhvr override="childStyle">
                        <p:cTn dur="1" fill="hold" display="0" masterRel="nextClick" afterEffect="1"/>
                        <p:tgtEl>
                          <p:spTgt spid="3"/>
                        </p:tgtEl>
                        <p:attrNameLst>
                          <p:attrName>ppt_c</p:attrName>
                        </p:attrNameLst>
                      </p:cBhvr>
                      <p:to>
                        <a:schemeClr val="accent2"/>
                      </p:to>
                    </p:animClr>
                  </p:subTnLst>
                </p:cTn>
              </p:par>
            </p:tnLst>
          </p:tmpl>
          <p:tmpl lvl="3">
            <p:tnLst>
              <p:par>
                <p:cTn presetID="22" presetClass="entr" presetSubtype="1"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up)">
                      <p:cBhvr>
                        <p:cTn dur="500"/>
                        <p:tgtEl>
                          <p:spTgt spid="3"/>
                        </p:tgtEl>
                      </p:cBhvr>
                    </p:animEffect>
                  </p:childTnLst>
                  <p:subTnLst>
                    <p:animClr clrSpc="rgb" dir="cw">
                      <p:cBhvr override="childStyle">
                        <p:cTn dur="1" fill="hold" display="0" masterRel="nextClick" afterEffect="1"/>
                        <p:tgtEl>
                          <p:spTgt spid="3"/>
                        </p:tgtEl>
                        <p:attrNameLst>
                          <p:attrName>ppt_c</p:attrName>
                        </p:attrNameLst>
                      </p:cBhvr>
                      <p:to>
                        <a:schemeClr val="accent2"/>
                      </p:to>
                    </p:animClr>
                  </p:subTnLst>
                </p:cTn>
              </p:par>
            </p:tnLst>
          </p:tmpl>
          <p:tmpl lvl="4">
            <p:tnLst>
              <p:par>
                <p:cTn presetID="22" presetClass="entr" presetSubtype="1"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up)">
                      <p:cBhvr>
                        <p:cTn dur="500"/>
                        <p:tgtEl>
                          <p:spTgt spid="3"/>
                        </p:tgtEl>
                      </p:cBhvr>
                    </p:animEffect>
                  </p:childTnLst>
                  <p:subTnLst>
                    <p:animClr clrSpc="rgb" dir="cw">
                      <p:cBhvr override="childStyle">
                        <p:cTn dur="1" fill="hold" display="0" masterRel="nextClick" afterEffect="1"/>
                        <p:tgtEl>
                          <p:spTgt spid="3"/>
                        </p:tgtEl>
                        <p:attrNameLst>
                          <p:attrName>ppt_c</p:attrName>
                        </p:attrNameLst>
                      </p:cBhvr>
                      <p:to>
                        <a:schemeClr val="accent2"/>
                      </p:to>
                    </p:animClr>
                  </p:subTnLst>
                </p:cTn>
              </p:par>
            </p:tnLst>
          </p:tmpl>
          <p:tmpl lvl="5">
            <p:tnLst>
              <p:par>
                <p:cTn presetID="22" presetClass="entr" presetSubtype="1"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up)">
                      <p:cBhvr>
                        <p:cTn dur="500"/>
                        <p:tgtEl>
                          <p:spTgt spid="3"/>
                        </p:tgtEl>
                      </p:cBhvr>
                    </p:animEffect>
                  </p:childTnLst>
                  <p:subTnLst>
                    <p:animClr clrSpc="rgb" dir="cw">
                      <p:cBhvr override="childStyle">
                        <p:cTn dur="1" fill="hold" display="0" masterRel="nextClick" afterEffect="1"/>
                        <p:tgtEl>
                          <p:spTgt spid="3"/>
                        </p:tgtEl>
                        <p:attrNameLst>
                          <p:attrName>ppt_c</p:attrName>
                        </p:attrNameLst>
                      </p:cBhvr>
                      <p:to>
                        <a:schemeClr val="accent2"/>
                      </p:to>
                    </p:animClr>
                  </p:subTnLst>
                </p:cTn>
              </p:par>
            </p:tnLst>
          </p:tmpl>
        </p:tmplLst>
      </p:bldP>
      <p:bldP spid="4" grpId="0" build="p">
        <p:tmplLst>
          <p:tmpl lvl="1">
            <p:tnLst>
              <p:par>
                <p:cTn presetID="22" presetClass="entr" presetSubtype="1" fill="hold" nodeType="clickEffect">
                  <p:stCondLst>
                    <p:cond delay="0"/>
                  </p:stCondLst>
                  <p:childTnLst>
                    <p:set>
                      <p:cBhvr>
                        <p:cTn dur="1" fill="hold">
                          <p:stCondLst>
                            <p:cond delay="0"/>
                          </p:stCondLst>
                        </p:cTn>
                        <p:tgtEl>
                          <p:spTgt spid="4"/>
                        </p:tgtEl>
                        <p:attrNameLst>
                          <p:attrName>style.visibility</p:attrName>
                        </p:attrNameLst>
                      </p:cBhvr>
                      <p:to>
                        <p:strVal val="visible"/>
                      </p:to>
                    </p:set>
                    <p:animEffect transition="in" filter="wipe(up)">
                      <p:cBhvr>
                        <p:cTn dur="500"/>
                        <p:tgtEl>
                          <p:spTgt spid="4"/>
                        </p:tgtEl>
                      </p:cBhvr>
                    </p:animEffect>
                  </p:childTnLst>
                </p:cTn>
              </p:par>
            </p:tnLst>
          </p:tmpl>
          <p:tmpl lvl="2">
            <p:tnLst>
              <p:par>
                <p:cTn presetID="22" presetClass="entr" presetSubtype="1" fill="hold" nodeType="withEffect">
                  <p:stCondLst>
                    <p:cond delay="0"/>
                  </p:stCondLst>
                  <p:childTnLst>
                    <p:set>
                      <p:cBhvr>
                        <p:cTn dur="1" fill="hold">
                          <p:stCondLst>
                            <p:cond delay="0"/>
                          </p:stCondLst>
                        </p:cTn>
                        <p:tgtEl>
                          <p:spTgt spid="4"/>
                        </p:tgtEl>
                        <p:attrNameLst>
                          <p:attrName>style.visibility</p:attrName>
                        </p:attrNameLst>
                      </p:cBhvr>
                      <p:to>
                        <p:strVal val="visible"/>
                      </p:to>
                    </p:set>
                    <p:animEffect transition="in" filter="wipe(up)">
                      <p:cBhvr>
                        <p:cTn dur="500"/>
                        <p:tgtEl>
                          <p:spTgt spid="4"/>
                        </p:tgtEl>
                      </p:cBhvr>
                    </p:animEffect>
                  </p:childTnLst>
                </p:cTn>
              </p:par>
            </p:tnLst>
          </p:tmpl>
          <p:tmpl lvl="3">
            <p:tnLst>
              <p:par>
                <p:cTn presetID="22" presetClass="entr" presetSubtype="1" fill="hold" nodeType="withEffect">
                  <p:stCondLst>
                    <p:cond delay="0"/>
                  </p:stCondLst>
                  <p:childTnLst>
                    <p:set>
                      <p:cBhvr>
                        <p:cTn dur="1" fill="hold">
                          <p:stCondLst>
                            <p:cond delay="0"/>
                          </p:stCondLst>
                        </p:cTn>
                        <p:tgtEl>
                          <p:spTgt spid="4"/>
                        </p:tgtEl>
                        <p:attrNameLst>
                          <p:attrName>style.visibility</p:attrName>
                        </p:attrNameLst>
                      </p:cBhvr>
                      <p:to>
                        <p:strVal val="visible"/>
                      </p:to>
                    </p:set>
                    <p:animEffect transition="in" filter="wipe(up)">
                      <p:cBhvr>
                        <p:cTn dur="500"/>
                        <p:tgtEl>
                          <p:spTgt spid="4"/>
                        </p:tgtEl>
                      </p:cBhvr>
                    </p:animEffect>
                  </p:childTnLst>
                </p:cTn>
              </p:par>
            </p:tnLst>
          </p:tmpl>
          <p:tmpl lvl="4">
            <p:tnLst>
              <p:par>
                <p:cTn presetID="22" presetClass="entr" presetSubtype="1" fill="hold" nodeType="withEffect">
                  <p:stCondLst>
                    <p:cond delay="0"/>
                  </p:stCondLst>
                  <p:childTnLst>
                    <p:set>
                      <p:cBhvr>
                        <p:cTn dur="1" fill="hold">
                          <p:stCondLst>
                            <p:cond delay="0"/>
                          </p:stCondLst>
                        </p:cTn>
                        <p:tgtEl>
                          <p:spTgt spid="4"/>
                        </p:tgtEl>
                        <p:attrNameLst>
                          <p:attrName>style.visibility</p:attrName>
                        </p:attrNameLst>
                      </p:cBhvr>
                      <p:to>
                        <p:strVal val="visible"/>
                      </p:to>
                    </p:set>
                    <p:animEffect transition="in" filter="wipe(up)">
                      <p:cBhvr>
                        <p:cTn dur="500"/>
                        <p:tgtEl>
                          <p:spTgt spid="4"/>
                        </p:tgtEl>
                      </p:cBhvr>
                    </p:animEffect>
                  </p:childTnLst>
                </p:cTn>
              </p:par>
            </p:tnLst>
          </p:tmpl>
          <p:tmpl lvl="5">
            <p:tnLst>
              <p:par>
                <p:cTn presetID="22" presetClass="entr" presetSubtype="1" fill="hold" nodeType="withEffect">
                  <p:stCondLst>
                    <p:cond delay="0"/>
                  </p:stCondLst>
                  <p:childTnLst>
                    <p:set>
                      <p:cBhvr>
                        <p:cTn dur="1" fill="hold">
                          <p:stCondLst>
                            <p:cond delay="0"/>
                          </p:stCondLst>
                        </p:cTn>
                        <p:tgtEl>
                          <p:spTgt spid="4"/>
                        </p:tgtEl>
                        <p:attrNameLst>
                          <p:attrName>style.visibility</p:attrName>
                        </p:attrNameLst>
                      </p:cBhvr>
                      <p:to>
                        <p:strVal val="visible"/>
                      </p:to>
                    </p:set>
                    <p:animEffect transition="in" filter="wipe(up)">
                      <p:cBhvr>
                        <p:cTn dur="500"/>
                        <p:tgtEl>
                          <p:spTgt spid="4"/>
                        </p:tgtEl>
                      </p:cBhvr>
                    </p:animEffect>
                  </p:childTnLst>
                </p:cTn>
              </p:par>
            </p:tnLst>
          </p:tmpl>
        </p:tmplLst>
      </p:bldP>
    </p:bld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EC28BE7B-5E9E-491B-AFA0-197C1C0307F1}" type="datetime1">
              <a:rPr lang="fr-FR" smtClean="0"/>
              <a:t>17/04/2019</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9C893FB6-AF10-4D21-940D-7F9D4D2B2FF2}" type="slidenum">
              <a:rPr lang="fr-FR" smtClean="0"/>
              <a:t>‹N°›</a:t>
            </a:fld>
            <a:endParaRPr lang="fr-FR"/>
          </a:p>
        </p:txBody>
      </p:sp>
    </p:spTree>
    <p:extLst>
      <p:ext uri="{BB962C8B-B14F-4D97-AF65-F5344CB8AC3E}">
        <p14:creationId xmlns:p14="http://schemas.microsoft.com/office/powerpoint/2010/main" val="3745263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fr-FR" dirty="0"/>
              <a:t>Modifiez le style du titre</a:t>
            </a:r>
            <a:endParaRPr lang="en-US" dirty="0"/>
          </a:p>
        </p:txBody>
      </p:sp>
      <p:sp>
        <p:nvSpPr>
          <p:cNvPr id="3" name="Date Placeholder 2"/>
          <p:cNvSpPr>
            <a:spLocks noGrp="1"/>
          </p:cNvSpPr>
          <p:nvPr>
            <p:ph type="dt" sz="half" idx="10"/>
          </p:nvPr>
        </p:nvSpPr>
        <p:spPr/>
        <p:txBody>
          <a:bodyPr/>
          <a:lstStyle/>
          <a:p>
            <a:fld id="{AFF963C6-9357-40A1-BDD5-E3FF510CE2FB}" type="datetime1">
              <a:rPr lang="fr-FR" smtClean="0"/>
              <a:t>17/04/2019</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9C893FB6-AF10-4D21-940D-7F9D4D2B2FF2}" type="slidenum">
              <a:rPr lang="fr-FR" smtClean="0"/>
              <a:t>‹N°›</a:t>
            </a:fld>
            <a:endParaRPr lang="fr-FR"/>
          </a:p>
        </p:txBody>
      </p:sp>
    </p:spTree>
    <p:extLst>
      <p:ext uri="{BB962C8B-B14F-4D97-AF65-F5344CB8AC3E}">
        <p14:creationId xmlns:p14="http://schemas.microsoft.com/office/powerpoint/2010/main" val="27203718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F9A9AC-26CE-4723-8DA3-8161EC709907}" type="datetime1">
              <a:rPr lang="fr-FR" smtClean="0"/>
              <a:t>17/04/2019</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9C893FB6-AF10-4D21-940D-7F9D4D2B2FF2}" type="slidenum">
              <a:rPr lang="fr-FR" smtClean="0"/>
              <a:t>‹N°›</a:t>
            </a:fld>
            <a:endParaRPr lang="fr-FR"/>
          </a:p>
        </p:txBody>
      </p:sp>
    </p:spTree>
    <p:extLst>
      <p:ext uri="{BB962C8B-B14F-4D97-AF65-F5344CB8AC3E}">
        <p14:creationId xmlns:p14="http://schemas.microsoft.com/office/powerpoint/2010/main" val="11249927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fr-FR"/>
              <a:t>Modifiez le style du titre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5BEDB29-A3F0-4A43-A23A-854D7B6CB4E9}" type="datetime1">
              <a:rPr lang="fr-FR" smtClean="0"/>
              <a:t>17/04/2019</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C893FB6-AF10-4D21-940D-7F9D4D2B2FF2}" type="slidenum">
              <a:rPr lang="fr-FR" smtClean="0"/>
              <a:t>‹N°›</a:t>
            </a:fld>
            <a:endParaRPr lang="fr-FR"/>
          </a:p>
        </p:txBody>
      </p:sp>
    </p:spTree>
    <p:extLst>
      <p:ext uri="{BB962C8B-B14F-4D97-AF65-F5344CB8AC3E}">
        <p14:creationId xmlns:p14="http://schemas.microsoft.com/office/powerpoint/2010/main" val="31406948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fr-FR"/>
              <a:t>Modifiez le style du titre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5627E32C-DD99-4D93-960F-082FFE504F1D}" type="datetime1">
              <a:rPr lang="fr-FR" smtClean="0"/>
              <a:t>17/04/2019</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C893FB6-AF10-4D21-940D-7F9D4D2B2FF2}" type="slidenum">
              <a:rPr lang="fr-FR" smtClean="0"/>
              <a:t>‹N°›</a:t>
            </a:fld>
            <a:endParaRPr lang="fr-FR"/>
          </a:p>
        </p:txBody>
      </p:sp>
    </p:spTree>
    <p:extLst>
      <p:ext uri="{BB962C8B-B14F-4D97-AF65-F5344CB8AC3E}">
        <p14:creationId xmlns:p14="http://schemas.microsoft.com/office/powerpoint/2010/main" val="3311040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C9F151A9-CB4D-4671-BE52-35EB9032CDAF}" type="datetime1">
              <a:rPr lang="fr-FR" smtClean="0"/>
              <a:t>17/04/2019</a:t>
            </a:fld>
            <a:endParaRPr lang="fr-FR"/>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fr-FR" dirty="0"/>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800">
                <a:solidFill>
                  <a:schemeClr val="accent1"/>
                </a:solidFill>
              </a:defRPr>
            </a:lvl1pPr>
          </a:lstStyle>
          <a:p>
            <a:fld id="{9C893FB6-AF10-4D21-940D-7F9D4D2B2FF2}" type="slidenum">
              <a:rPr lang="fr-FR" smtClean="0"/>
              <a:pPr/>
              <a:t>‹N°›</a:t>
            </a:fld>
            <a:endParaRPr lang="fr-FR" dirty="0"/>
          </a:p>
        </p:txBody>
      </p:sp>
    </p:spTree>
    <p:extLst>
      <p:ext uri="{BB962C8B-B14F-4D97-AF65-F5344CB8AC3E}">
        <p14:creationId xmlns:p14="http://schemas.microsoft.com/office/powerpoint/2010/main" val="4043625357"/>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hf hdr="0" ftr="0" dt="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hemeOverride" Target="../theme/themeOverride8.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9.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hemeOverride" Target="../theme/themeOverride10.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1.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2.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4.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5.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6.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7.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hemeOverride" Target="../theme/themeOverride18.xml"/><Relationship Id="rId4" Type="http://schemas.openxmlformats.org/officeDocument/2006/relationships/image" Target="../media/image2.JPG"/></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hemeOverride" Target="../theme/themeOverride19.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4.xml"/><Relationship Id="rId1" Type="http://schemas.openxmlformats.org/officeDocument/2006/relationships/themeOverride" Target="../theme/themeOverride20.xml"/><Relationship Id="rId4" Type="http://schemas.openxmlformats.org/officeDocument/2006/relationships/image" Target="../media/image3.png"/></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hemeOverride" Target="../theme/themeOverride21.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2.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hemeOverride" Target="../theme/themeOverride2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hemeOverride" Target="../theme/themeOverride24.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hemeOverride" Target="../theme/themeOverride25.xml"/></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6.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hemeOverride" Target="../theme/themeOverride27.xml"/></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8.xml"/></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9.xml"/></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30.xml"/></Relationships>
</file>

<file path=ppt/slides/_rels/slide3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1.xml"/></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4.xml"/><Relationship Id="rId1" Type="http://schemas.openxmlformats.org/officeDocument/2006/relationships/themeOverride" Target="../theme/themeOverride32.xml"/></Relationships>
</file>

<file path=ppt/slides/_rels/slide3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4.xml"/></Relationships>
</file>

<file path=ppt/slides/_rels/slide4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5.xml"/></Relationships>
</file>

<file path=ppt/slides/_rels/slide4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6.xml"/></Relationships>
</file>

<file path=ppt/slides/_rels/slide43.xml.rels><?xml version="1.0" encoding="UTF-8" standalone="yes"?>
<Relationships xmlns="http://schemas.openxmlformats.org/package/2006/relationships"><Relationship Id="rId3" Type="http://schemas.openxmlformats.org/officeDocument/2006/relationships/hyperlink" Target="https://1clickurls.com/Qmyw4Pu" TargetMode="External"/><Relationship Id="rId2" Type="http://schemas.openxmlformats.org/officeDocument/2006/relationships/hyperlink" Target="http://tinyurl.com/y44dmk3f" TargetMode="Externa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hemeOverride" Target="../theme/themeOverride1.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5E639389-5CE5-4E42-90F2-7285AB3AB6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solidFill>
            <a:schemeClr val="bg1"/>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14" name="Rectangle 13">
            <a:extLst>
              <a:ext uri="{FF2B5EF4-FFF2-40B4-BE49-F238E27FC236}">
                <a16:creationId xmlns:a16="http://schemas.microsoft.com/office/drawing/2014/main" id="{00D8BB72-00A6-426D-9D3D-E424019F37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3680" y="240031"/>
            <a:ext cx="11724640" cy="6377939"/>
          </a:xfrm>
          <a:prstGeom prst="rect">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a:extLst>
              <a:ext uri="{FF2B5EF4-FFF2-40B4-BE49-F238E27FC236}">
                <a16:creationId xmlns:a16="http://schemas.microsoft.com/office/drawing/2014/main" id="{6690CD3C-3755-4F1C-9BDA-BF4A62A219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1" y="240030"/>
            <a:ext cx="7821038" cy="6377940"/>
          </a:xfrm>
          <a:prstGeom prst="rect">
            <a:avLst/>
          </a:prstGeom>
          <a:solidFill>
            <a:schemeClr val="tx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re 1">
            <a:extLst>
              <a:ext uri="{FF2B5EF4-FFF2-40B4-BE49-F238E27FC236}">
                <a16:creationId xmlns:a16="http://schemas.microsoft.com/office/drawing/2014/main" id="{1182BC36-6F0D-428E-A072-70507AD084B7}"/>
              </a:ext>
            </a:extLst>
          </p:cNvPr>
          <p:cNvSpPr>
            <a:spLocks noGrp="1"/>
          </p:cNvSpPr>
          <p:nvPr>
            <p:ph type="ctrTitle"/>
          </p:nvPr>
        </p:nvSpPr>
        <p:spPr>
          <a:xfrm>
            <a:off x="1142996" y="688255"/>
            <a:ext cx="6244018" cy="5217595"/>
          </a:xfrm>
          <a:noFill/>
          <a:ln w="12700" cmpd="sng">
            <a:noFill/>
          </a:ln>
        </p:spPr>
        <p:txBody>
          <a:bodyPr anchor="ctr">
            <a:normAutofit/>
          </a:bodyPr>
          <a:lstStyle/>
          <a:p>
            <a:pPr algn="r"/>
            <a:r>
              <a:rPr lang="fr-FR" sz="6000" dirty="0">
                <a:solidFill>
                  <a:schemeClr val="bg1"/>
                </a:solidFill>
              </a:rPr>
              <a:t>Construire </a:t>
            </a:r>
            <a:br>
              <a:rPr lang="fr-FR" sz="6000" dirty="0">
                <a:solidFill>
                  <a:schemeClr val="bg1"/>
                </a:solidFill>
              </a:rPr>
            </a:br>
            <a:r>
              <a:rPr lang="fr-FR" sz="6000" dirty="0">
                <a:solidFill>
                  <a:schemeClr val="bg1"/>
                </a:solidFill>
              </a:rPr>
              <a:t>un QCM</a:t>
            </a:r>
          </a:p>
        </p:txBody>
      </p:sp>
      <p:sp>
        <p:nvSpPr>
          <p:cNvPr id="7" name="Sous-titre 6">
            <a:extLst>
              <a:ext uri="{FF2B5EF4-FFF2-40B4-BE49-F238E27FC236}">
                <a16:creationId xmlns:a16="http://schemas.microsoft.com/office/drawing/2014/main" id="{00BFF38D-A785-4AF3-A224-7B0FEDB89E85}"/>
              </a:ext>
            </a:extLst>
          </p:cNvPr>
          <p:cNvSpPr>
            <a:spLocks noGrp="1"/>
          </p:cNvSpPr>
          <p:nvPr>
            <p:ph type="subTitle" idx="1"/>
          </p:nvPr>
        </p:nvSpPr>
        <p:spPr>
          <a:xfrm>
            <a:off x="8369994" y="4856085"/>
            <a:ext cx="3079883" cy="1049765"/>
          </a:xfrm>
        </p:spPr>
        <p:txBody>
          <a:bodyPr anchor="ctr">
            <a:normAutofit/>
          </a:bodyPr>
          <a:lstStyle/>
          <a:p>
            <a:pPr algn="l"/>
            <a:r>
              <a:rPr lang="fr-FR" sz="2000" dirty="0">
                <a:solidFill>
                  <a:srgbClr val="FFFFFF"/>
                </a:solidFill>
              </a:rPr>
              <a:t>Yves </a:t>
            </a:r>
            <a:r>
              <a:rPr lang="fr-FR" sz="2000" cap="small" dirty="0">
                <a:solidFill>
                  <a:srgbClr val="FFFFFF"/>
                </a:solidFill>
              </a:rPr>
              <a:t>Cinotti</a:t>
            </a:r>
          </a:p>
          <a:p>
            <a:pPr algn="l"/>
            <a:r>
              <a:rPr lang="fr-FR" sz="2000" dirty="0" err="1">
                <a:solidFill>
                  <a:srgbClr val="FFFFFF"/>
                </a:solidFill>
              </a:rPr>
              <a:t>yves</a:t>
            </a:r>
            <a:r>
              <a:rPr lang="fr-FR" sz="2000" dirty="0">
                <a:solidFill>
                  <a:srgbClr val="FFFFFF"/>
                </a:solidFill>
              </a:rPr>
              <a:t>.cinotti@univ-tlse2.fr</a:t>
            </a:r>
          </a:p>
        </p:txBody>
      </p:sp>
      <p:sp>
        <p:nvSpPr>
          <p:cNvPr id="8" name="Espace réservé du numéro de diapositive 7">
            <a:extLst>
              <a:ext uri="{FF2B5EF4-FFF2-40B4-BE49-F238E27FC236}">
                <a16:creationId xmlns:a16="http://schemas.microsoft.com/office/drawing/2014/main" id="{7B6D5642-4697-4DAA-8869-F0A9CFCDA75D}"/>
              </a:ext>
            </a:extLst>
          </p:cNvPr>
          <p:cNvSpPr>
            <a:spLocks noGrp="1"/>
          </p:cNvSpPr>
          <p:nvPr>
            <p:ph type="sldNum" sz="quarter" idx="12"/>
          </p:nvPr>
        </p:nvSpPr>
        <p:spPr/>
        <p:txBody>
          <a:bodyPr/>
          <a:lstStyle/>
          <a:p>
            <a:fld id="{9C893FB6-AF10-4D21-940D-7F9D4D2B2FF2}" type="slidenum">
              <a:rPr lang="fr-FR" smtClean="0"/>
              <a:t>1</a:t>
            </a:fld>
            <a:endParaRPr lang="fr-FR"/>
          </a:p>
        </p:txBody>
      </p:sp>
      <p:pic>
        <p:nvPicPr>
          <p:cNvPr id="10" name="Image 9">
            <a:extLst>
              <a:ext uri="{FF2B5EF4-FFF2-40B4-BE49-F238E27FC236}">
                <a16:creationId xmlns:a16="http://schemas.microsoft.com/office/drawing/2014/main" id="{772BCDBB-0B95-48BB-86B4-1401763D720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35280" y="952150"/>
            <a:ext cx="2998667" cy="2976007"/>
          </a:xfrm>
          <a:prstGeom prst="rect">
            <a:avLst/>
          </a:prstGeom>
        </p:spPr>
      </p:pic>
    </p:spTree>
    <p:extLst>
      <p:ext uri="{BB962C8B-B14F-4D97-AF65-F5344CB8AC3E}">
        <p14:creationId xmlns:p14="http://schemas.microsoft.com/office/powerpoint/2010/main" val="41745525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E504CD1-1610-44F3-935E-E4F7C1DF223B}"/>
              </a:ext>
            </a:extLst>
          </p:cNvPr>
          <p:cNvSpPr>
            <a:spLocks noGrp="1"/>
          </p:cNvSpPr>
          <p:nvPr>
            <p:ph type="title"/>
          </p:nvPr>
        </p:nvSpPr>
        <p:spPr/>
        <p:txBody>
          <a:bodyPr/>
          <a:lstStyle/>
          <a:p>
            <a:r>
              <a:rPr lang="fr-FR"/>
              <a:t>QCM multiple</a:t>
            </a:r>
          </a:p>
        </p:txBody>
      </p:sp>
      <p:sp>
        <p:nvSpPr>
          <p:cNvPr id="3" name="Espace réservé du texte 2">
            <a:extLst>
              <a:ext uri="{FF2B5EF4-FFF2-40B4-BE49-F238E27FC236}">
                <a16:creationId xmlns:a16="http://schemas.microsoft.com/office/drawing/2014/main" id="{6C20EA7B-32D7-47AA-8717-9A9628AEB540}"/>
              </a:ext>
            </a:extLst>
          </p:cNvPr>
          <p:cNvSpPr>
            <a:spLocks noGrp="1"/>
          </p:cNvSpPr>
          <p:nvPr>
            <p:ph idx="1"/>
          </p:nvPr>
        </p:nvSpPr>
        <p:spPr/>
        <p:txBody>
          <a:bodyPr>
            <a:normAutofit fontScale="92500" lnSpcReduction="10000"/>
          </a:bodyPr>
          <a:lstStyle/>
          <a:p>
            <a:pPr lvl="0"/>
            <a:r>
              <a:rPr lang="fr-FR" dirty="0"/>
              <a:t>Une ou plusieurs solutions présentées sont correctes. « Fournissez une seule ou plusieurs réponses :</a:t>
            </a:r>
          </a:p>
          <a:p>
            <a:pPr lvl="1"/>
            <a:r>
              <a:rPr lang="fr-FR" dirty="0"/>
              <a:t>L’hermitage est </a:t>
            </a:r>
          </a:p>
          <a:p>
            <a:pPr lvl="2"/>
            <a:r>
              <a:rPr lang="fr-FR" dirty="0"/>
              <a:t>1/ un vin des Côtes du Rhône </a:t>
            </a:r>
          </a:p>
          <a:p>
            <a:pPr lvl="2"/>
            <a:r>
              <a:rPr lang="fr-FR" dirty="0"/>
              <a:t>2/ produit à base de syrah, marsanne et viognier </a:t>
            </a:r>
          </a:p>
          <a:p>
            <a:pPr lvl="2"/>
            <a:r>
              <a:rPr lang="fr-FR" dirty="0"/>
              <a:t>3/ un vin blanc ou rouge </a:t>
            </a:r>
          </a:p>
          <a:p>
            <a:pPr lvl="2"/>
            <a:r>
              <a:rPr lang="fr-FR" dirty="0"/>
              <a:t>4/ produit dans le département du Vaucluse »</a:t>
            </a:r>
          </a:p>
          <a:p>
            <a:r>
              <a:rPr lang="fr-FR" dirty="0"/>
              <a:t>0, 1 ou plusieurs solutions correctes. « Fournissez 0, 1 ou plusieurs réponses :</a:t>
            </a:r>
          </a:p>
          <a:p>
            <a:pPr lvl="1"/>
            <a:r>
              <a:rPr lang="fr-FR" dirty="0"/>
              <a:t>« Parmi ces vins, lequel ou lesquels sont produits dans le Sud-Ouest : </a:t>
            </a:r>
          </a:p>
          <a:p>
            <a:pPr lvl="2"/>
            <a:r>
              <a:rPr lang="fr-FR" dirty="0"/>
              <a:t>1/ Le gaillac </a:t>
            </a:r>
          </a:p>
          <a:p>
            <a:pPr lvl="2"/>
            <a:r>
              <a:rPr lang="fr-FR" dirty="0"/>
              <a:t>2/ Le fronton </a:t>
            </a:r>
          </a:p>
          <a:p>
            <a:pPr lvl="2"/>
            <a:r>
              <a:rPr lang="fr-FR" dirty="0"/>
              <a:t>3/ Le tavel </a:t>
            </a:r>
          </a:p>
          <a:p>
            <a:pPr lvl="2"/>
            <a:r>
              <a:rPr lang="fr-FR" dirty="0"/>
              <a:t>4/ Le bergerac »</a:t>
            </a:r>
          </a:p>
          <a:p>
            <a:pPr lvl="1"/>
            <a:r>
              <a:rPr lang="fr-FR" dirty="0"/>
              <a:t>= 4 questions Vrai/Faux</a:t>
            </a:r>
          </a:p>
          <a:p>
            <a:pPr lvl="0"/>
            <a:r>
              <a:rPr lang="fr-FR" dirty="0"/>
              <a:t>Nécessité d’un barème pour les bonnes réponses partielles</a:t>
            </a:r>
          </a:p>
        </p:txBody>
      </p:sp>
      <p:sp>
        <p:nvSpPr>
          <p:cNvPr id="6" name="Espace réservé du numéro de diapositive 5">
            <a:extLst>
              <a:ext uri="{FF2B5EF4-FFF2-40B4-BE49-F238E27FC236}">
                <a16:creationId xmlns:a16="http://schemas.microsoft.com/office/drawing/2014/main" id="{BE2BE66E-E9CC-4339-887C-C67E3183705E}"/>
              </a:ext>
            </a:extLst>
          </p:cNvPr>
          <p:cNvSpPr>
            <a:spLocks noGrp="1"/>
          </p:cNvSpPr>
          <p:nvPr>
            <p:ph type="sldNum" sz="quarter" idx="12"/>
          </p:nvPr>
        </p:nvSpPr>
        <p:spPr/>
        <p:txBody>
          <a:bodyPr/>
          <a:lstStyle/>
          <a:p>
            <a:fld id="{9C893FB6-AF10-4D21-940D-7F9D4D2B2FF2}" type="slidenum">
              <a:rPr lang="fr-FR" smtClean="0"/>
              <a:t>10</a:t>
            </a:fld>
            <a:endParaRPr lang="fr-FR"/>
          </a:p>
        </p:txBody>
      </p:sp>
    </p:spTree>
    <p:extLst>
      <p:ext uri="{BB962C8B-B14F-4D97-AF65-F5344CB8AC3E}">
        <p14:creationId xmlns:p14="http://schemas.microsoft.com/office/powerpoint/2010/main" val="21127685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7CB2184-6A95-435E-AFD1-0739EF8E1678}"/>
              </a:ext>
            </a:extLst>
          </p:cNvPr>
          <p:cNvSpPr>
            <a:spLocks noGrp="1"/>
          </p:cNvSpPr>
          <p:nvPr>
            <p:ph type="title"/>
          </p:nvPr>
        </p:nvSpPr>
        <p:spPr/>
        <p:txBody>
          <a:bodyPr>
            <a:normAutofit/>
          </a:bodyPr>
          <a:lstStyle/>
          <a:p>
            <a:r>
              <a:rPr lang="fr-FR" dirty="0"/>
              <a:t>QCM en cascade</a:t>
            </a:r>
          </a:p>
        </p:txBody>
      </p:sp>
      <p:sp>
        <p:nvSpPr>
          <p:cNvPr id="3" name="Espace réservé du texte 2">
            <a:extLst>
              <a:ext uri="{FF2B5EF4-FFF2-40B4-BE49-F238E27FC236}">
                <a16:creationId xmlns:a16="http://schemas.microsoft.com/office/drawing/2014/main" id="{745FD97B-6AA5-4A7A-9F56-2ED71BADD740}"/>
              </a:ext>
            </a:extLst>
          </p:cNvPr>
          <p:cNvSpPr>
            <a:spLocks noGrp="1"/>
          </p:cNvSpPr>
          <p:nvPr>
            <p:ph idx="1"/>
          </p:nvPr>
        </p:nvSpPr>
        <p:spPr/>
        <p:txBody>
          <a:bodyPr>
            <a:normAutofit fontScale="92500" lnSpcReduction="20000"/>
          </a:bodyPr>
          <a:lstStyle/>
          <a:p>
            <a:r>
              <a:rPr lang="fr-FR" dirty="0"/>
              <a:t>Fournissez une seule réponse pour chaque question A, B et C : « Pour la vinification en macération carbonique</a:t>
            </a:r>
          </a:p>
          <a:p>
            <a:pPr lvl="1"/>
            <a:r>
              <a:rPr lang="fr-FR" dirty="0"/>
              <a:t>A) dans un premier temps, les raisins sont mis dans une cuve : </a:t>
            </a:r>
          </a:p>
          <a:p>
            <a:pPr lvl="2"/>
            <a:r>
              <a:rPr lang="fr-FR" dirty="0"/>
              <a:t>1/ entiers </a:t>
            </a:r>
          </a:p>
          <a:p>
            <a:pPr lvl="2"/>
            <a:r>
              <a:rPr lang="fr-FR" dirty="0"/>
              <a:t>2/ après foulage </a:t>
            </a:r>
          </a:p>
          <a:p>
            <a:pPr lvl="2"/>
            <a:r>
              <a:rPr lang="fr-FR" dirty="0"/>
              <a:t>3/ après foulage et égrappage </a:t>
            </a:r>
          </a:p>
          <a:p>
            <a:pPr lvl="1"/>
            <a:r>
              <a:rPr lang="fr-FR" dirty="0"/>
              <a:t>B)… parce que : </a:t>
            </a:r>
          </a:p>
          <a:p>
            <a:pPr lvl="2"/>
            <a:r>
              <a:rPr lang="fr-FR" dirty="0"/>
              <a:t>1/ la fermentation se déroule dans le grain de raisin </a:t>
            </a:r>
          </a:p>
          <a:p>
            <a:pPr lvl="2"/>
            <a:r>
              <a:rPr lang="fr-FR" dirty="0"/>
              <a:t>2/ les levures se trouvent sur la peau des grains de raisin </a:t>
            </a:r>
          </a:p>
          <a:p>
            <a:pPr lvl="2"/>
            <a:r>
              <a:rPr lang="fr-FR" dirty="0"/>
              <a:t>3/ la fermentation doit se dérouler avant la macération </a:t>
            </a:r>
          </a:p>
          <a:p>
            <a:pPr lvl="1"/>
            <a:r>
              <a:rPr lang="fr-FR" dirty="0"/>
              <a:t>C) … et le gaz carbonique produit par la fermentation : </a:t>
            </a:r>
          </a:p>
          <a:p>
            <a:pPr lvl="2"/>
            <a:r>
              <a:rPr lang="fr-FR" dirty="0"/>
              <a:t>1/ est évacué pour faciliter la reproduction des levures </a:t>
            </a:r>
          </a:p>
          <a:p>
            <a:pPr lvl="2"/>
            <a:r>
              <a:rPr lang="fr-FR" dirty="0"/>
              <a:t>2/ est maintenu dans la cuve</a:t>
            </a:r>
          </a:p>
          <a:p>
            <a:pPr lvl="2"/>
            <a:r>
              <a:rPr lang="fr-FR" dirty="0"/>
              <a:t>3/ est récupéré pour assurer la fermentation </a:t>
            </a:r>
            <a:r>
              <a:rPr lang="fr-FR" dirty="0" err="1"/>
              <a:t>malo-lactique</a:t>
            </a:r>
            <a:endParaRPr lang="fr-FR" dirty="0"/>
          </a:p>
          <a:p>
            <a:pPr lvl="0"/>
            <a:r>
              <a:rPr lang="fr-FR" dirty="0"/>
              <a:t>Possibilité de n’attribuer tous les points que si toutes les questions sont réussies</a:t>
            </a:r>
          </a:p>
        </p:txBody>
      </p:sp>
      <p:sp>
        <p:nvSpPr>
          <p:cNvPr id="6" name="Espace réservé du numéro de diapositive 5">
            <a:extLst>
              <a:ext uri="{FF2B5EF4-FFF2-40B4-BE49-F238E27FC236}">
                <a16:creationId xmlns:a16="http://schemas.microsoft.com/office/drawing/2014/main" id="{E2C386E7-DEF9-496A-8184-DE7ACC743197}"/>
              </a:ext>
            </a:extLst>
          </p:cNvPr>
          <p:cNvSpPr>
            <a:spLocks noGrp="1"/>
          </p:cNvSpPr>
          <p:nvPr>
            <p:ph type="sldNum" sz="quarter" idx="12"/>
          </p:nvPr>
        </p:nvSpPr>
        <p:spPr/>
        <p:txBody>
          <a:bodyPr/>
          <a:lstStyle/>
          <a:p>
            <a:fld id="{9C893FB6-AF10-4D21-940D-7F9D4D2B2FF2}" type="slidenum">
              <a:rPr lang="fr-FR" smtClean="0"/>
              <a:t>11</a:t>
            </a:fld>
            <a:endParaRPr lang="fr-FR"/>
          </a:p>
        </p:txBody>
      </p:sp>
    </p:spTree>
    <p:extLst>
      <p:ext uri="{BB962C8B-B14F-4D97-AF65-F5344CB8AC3E}">
        <p14:creationId xmlns:p14="http://schemas.microsoft.com/office/powerpoint/2010/main" val="38112942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DD4A6FF-0396-4D36-A83D-21094055648D}"/>
              </a:ext>
            </a:extLst>
          </p:cNvPr>
          <p:cNvSpPr>
            <a:spLocks noGrp="1"/>
          </p:cNvSpPr>
          <p:nvPr>
            <p:ph type="title"/>
          </p:nvPr>
        </p:nvSpPr>
        <p:spPr/>
        <p:txBody>
          <a:bodyPr/>
          <a:lstStyle/>
          <a:p>
            <a:r>
              <a:rPr lang="fr-FR" dirty="0"/>
              <a:t>CM </a:t>
            </a:r>
            <a:r>
              <a:rPr lang="fr-FR" dirty="0" err="1"/>
              <a:t>assertion-raison</a:t>
            </a:r>
            <a:endParaRPr lang="fr-FR" dirty="0"/>
          </a:p>
        </p:txBody>
      </p:sp>
      <p:sp>
        <p:nvSpPr>
          <p:cNvPr id="3" name="Espace réservé du texte 2">
            <a:extLst>
              <a:ext uri="{FF2B5EF4-FFF2-40B4-BE49-F238E27FC236}">
                <a16:creationId xmlns:a16="http://schemas.microsoft.com/office/drawing/2014/main" id="{C227C974-3B34-4A53-8A0D-92073805CAE6}"/>
              </a:ext>
            </a:extLst>
          </p:cNvPr>
          <p:cNvSpPr>
            <a:spLocks noGrp="1"/>
          </p:cNvSpPr>
          <p:nvPr>
            <p:ph idx="1"/>
          </p:nvPr>
        </p:nvSpPr>
        <p:spPr/>
        <p:txBody>
          <a:bodyPr>
            <a:normAutofit/>
          </a:bodyPr>
          <a:lstStyle/>
          <a:p>
            <a:pPr lvl="0"/>
            <a:r>
              <a:rPr lang="fr-FR" dirty="0"/>
              <a:t>Une seule bonne réponse. « (a) Le moût qui, après la cuvaison, permettra d’obtenir un vin rouge </a:t>
            </a:r>
            <a:r>
              <a:rPr lang="fr-FR" u="sng" dirty="0"/>
              <a:t>est de couleur rouge </a:t>
            </a:r>
            <a:r>
              <a:rPr lang="fr-FR" dirty="0"/>
              <a:t>parce que (b) la pulpe des raisins rouges </a:t>
            </a:r>
            <a:r>
              <a:rPr lang="fr-FR" u="sng" dirty="0"/>
              <a:t>est de couleur rouge</a:t>
            </a:r>
            <a:r>
              <a:rPr lang="fr-FR" dirty="0"/>
              <a:t>. Décidez…</a:t>
            </a:r>
          </a:p>
          <a:p>
            <a:pPr lvl="1"/>
            <a:r>
              <a:rPr lang="fr-FR" dirty="0"/>
              <a:t>1° si l’assertion a est vraie ou fausse</a:t>
            </a:r>
          </a:p>
          <a:p>
            <a:pPr lvl="1"/>
            <a:r>
              <a:rPr lang="fr-FR" dirty="0"/>
              <a:t>2° si la raison b est vraie ou fausse</a:t>
            </a:r>
          </a:p>
          <a:p>
            <a:pPr lvl="1"/>
            <a:r>
              <a:rPr lang="fr-FR" dirty="0"/>
              <a:t>3° si l’explication est oui ou non correcte.</a:t>
            </a:r>
          </a:p>
          <a:p>
            <a:pPr lvl="1"/>
            <a:r>
              <a:rPr lang="fr-FR" dirty="0"/>
              <a:t>Fournissez une seule réponse :</a:t>
            </a:r>
          </a:p>
          <a:p>
            <a:pPr lvl="2"/>
            <a:r>
              <a:rPr lang="fr-FR" dirty="0"/>
              <a:t>1/ vrai, vrai, oui </a:t>
            </a:r>
          </a:p>
          <a:p>
            <a:pPr lvl="2"/>
            <a:r>
              <a:rPr lang="fr-FR" dirty="0"/>
              <a:t>2/ vrai, vrai, non </a:t>
            </a:r>
          </a:p>
          <a:p>
            <a:pPr lvl="2"/>
            <a:r>
              <a:rPr lang="fr-FR" dirty="0"/>
              <a:t>3/ vrai, faux </a:t>
            </a:r>
          </a:p>
          <a:p>
            <a:pPr lvl="2"/>
            <a:r>
              <a:rPr lang="fr-FR" dirty="0"/>
              <a:t>4/ faux, vrai </a:t>
            </a:r>
          </a:p>
          <a:p>
            <a:pPr lvl="2"/>
            <a:r>
              <a:rPr lang="fr-FR" dirty="0"/>
              <a:t>5/ faux, faux »</a:t>
            </a:r>
          </a:p>
        </p:txBody>
      </p:sp>
      <p:sp>
        <p:nvSpPr>
          <p:cNvPr id="6" name="Espace réservé du numéro de diapositive 5">
            <a:extLst>
              <a:ext uri="{FF2B5EF4-FFF2-40B4-BE49-F238E27FC236}">
                <a16:creationId xmlns:a16="http://schemas.microsoft.com/office/drawing/2014/main" id="{D5650C15-6FDC-44B1-B230-5753DDCF36BC}"/>
              </a:ext>
            </a:extLst>
          </p:cNvPr>
          <p:cNvSpPr>
            <a:spLocks noGrp="1"/>
          </p:cNvSpPr>
          <p:nvPr>
            <p:ph type="sldNum" sz="quarter" idx="12"/>
          </p:nvPr>
        </p:nvSpPr>
        <p:spPr/>
        <p:txBody>
          <a:bodyPr/>
          <a:lstStyle/>
          <a:p>
            <a:fld id="{9C893FB6-AF10-4D21-940D-7F9D4D2B2FF2}" type="slidenum">
              <a:rPr lang="fr-FR" smtClean="0"/>
              <a:t>12</a:t>
            </a:fld>
            <a:endParaRPr lang="fr-FR"/>
          </a:p>
        </p:txBody>
      </p:sp>
    </p:spTree>
    <p:extLst>
      <p:ext uri="{BB962C8B-B14F-4D97-AF65-F5344CB8AC3E}">
        <p14:creationId xmlns:p14="http://schemas.microsoft.com/office/powerpoint/2010/main" val="7606441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63E5F5E-20AE-46EF-B91C-AE8545569B92}"/>
              </a:ext>
            </a:extLst>
          </p:cNvPr>
          <p:cNvSpPr>
            <a:spLocks noGrp="1"/>
          </p:cNvSpPr>
          <p:nvPr>
            <p:ph type="title"/>
          </p:nvPr>
        </p:nvSpPr>
        <p:spPr/>
        <p:txBody>
          <a:bodyPr/>
          <a:lstStyle/>
          <a:p>
            <a:r>
              <a:rPr lang="fr-FR" dirty="0"/>
              <a:t>La consigne : résumé</a:t>
            </a:r>
          </a:p>
        </p:txBody>
      </p:sp>
      <p:sp>
        <p:nvSpPr>
          <p:cNvPr id="3" name="Espace réservé du contenu 2">
            <a:extLst>
              <a:ext uri="{FF2B5EF4-FFF2-40B4-BE49-F238E27FC236}">
                <a16:creationId xmlns:a16="http://schemas.microsoft.com/office/drawing/2014/main" id="{FA6E9435-198F-4F31-96A7-C4BACC34F367}"/>
              </a:ext>
            </a:extLst>
          </p:cNvPr>
          <p:cNvSpPr>
            <a:spLocks noGrp="1"/>
          </p:cNvSpPr>
          <p:nvPr>
            <p:ph idx="1"/>
          </p:nvPr>
        </p:nvSpPr>
        <p:spPr/>
        <p:txBody>
          <a:bodyPr/>
          <a:lstStyle/>
          <a:p>
            <a:r>
              <a:rPr lang="fr-FR" dirty="0"/>
              <a:t>Expliciter</a:t>
            </a:r>
          </a:p>
          <a:p>
            <a:r>
              <a:rPr lang="fr-FR" dirty="0"/>
              <a:t>Complexifier</a:t>
            </a:r>
          </a:p>
          <a:p>
            <a:r>
              <a:rPr lang="fr-FR" dirty="0"/>
              <a:t>Varier ?</a:t>
            </a:r>
          </a:p>
        </p:txBody>
      </p:sp>
      <p:sp>
        <p:nvSpPr>
          <p:cNvPr id="4" name="Espace réservé du numéro de diapositive 3">
            <a:extLst>
              <a:ext uri="{FF2B5EF4-FFF2-40B4-BE49-F238E27FC236}">
                <a16:creationId xmlns:a16="http://schemas.microsoft.com/office/drawing/2014/main" id="{48318189-96AB-4B57-9265-44541CF4C606}"/>
              </a:ext>
            </a:extLst>
          </p:cNvPr>
          <p:cNvSpPr>
            <a:spLocks noGrp="1"/>
          </p:cNvSpPr>
          <p:nvPr>
            <p:ph type="sldNum" sz="quarter" idx="12"/>
          </p:nvPr>
        </p:nvSpPr>
        <p:spPr/>
        <p:txBody>
          <a:bodyPr/>
          <a:lstStyle/>
          <a:p>
            <a:fld id="{9C893FB6-AF10-4D21-940D-7F9D4D2B2FF2}" type="slidenum">
              <a:rPr lang="fr-FR" smtClean="0"/>
              <a:t>13</a:t>
            </a:fld>
            <a:endParaRPr lang="fr-FR"/>
          </a:p>
        </p:txBody>
      </p:sp>
    </p:spTree>
    <p:extLst>
      <p:ext uri="{BB962C8B-B14F-4D97-AF65-F5344CB8AC3E}">
        <p14:creationId xmlns:p14="http://schemas.microsoft.com/office/powerpoint/2010/main" val="9098026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BD09644-F8A9-405E-A590-1393B33C875A}"/>
              </a:ext>
            </a:extLst>
          </p:cNvPr>
          <p:cNvSpPr>
            <a:spLocks noGrp="1"/>
          </p:cNvSpPr>
          <p:nvPr>
            <p:ph type="title"/>
          </p:nvPr>
        </p:nvSpPr>
        <p:spPr/>
        <p:txBody>
          <a:bodyPr/>
          <a:lstStyle/>
          <a:p>
            <a:r>
              <a:rPr lang="fr-FR"/>
              <a:t>L’énoncé</a:t>
            </a:r>
          </a:p>
        </p:txBody>
      </p:sp>
      <p:sp>
        <p:nvSpPr>
          <p:cNvPr id="8" name="Espace réservé du texte 7">
            <a:extLst>
              <a:ext uri="{FF2B5EF4-FFF2-40B4-BE49-F238E27FC236}">
                <a16:creationId xmlns:a16="http://schemas.microsoft.com/office/drawing/2014/main" id="{40F3DC1E-3AAB-4EA0-B428-AA33BE7FE943}"/>
              </a:ext>
            </a:extLst>
          </p:cNvPr>
          <p:cNvSpPr>
            <a:spLocks noGrp="1"/>
          </p:cNvSpPr>
          <p:nvPr>
            <p:ph type="body" idx="1"/>
          </p:nvPr>
        </p:nvSpPr>
        <p:spPr/>
        <p:txBody>
          <a:bodyPr/>
          <a:lstStyle/>
          <a:p>
            <a:endParaRPr lang="fr-FR"/>
          </a:p>
        </p:txBody>
      </p:sp>
      <p:sp>
        <p:nvSpPr>
          <p:cNvPr id="7" name="Espace réservé du numéro de diapositive 6">
            <a:extLst>
              <a:ext uri="{FF2B5EF4-FFF2-40B4-BE49-F238E27FC236}">
                <a16:creationId xmlns:a16="http://schemas.microsoft.com/office/drawing/2014/main" id="{441E2325-488D-4030-ABB6-0ADF82D971F3}"/>
              </a:ext>
            </a:extLst>
          </p:cNvPr>
          <p:cNvSpPr>
            <a:spLocks noGrp="1"/>
          </p:cNvSpPr>
          <p:nvPr>
            <p:ph type="sldNum" sz="quarter" idx="12"/>
          </p:nvPr>
        </p:nvSpPr>
        <p:spPr/>
        <p:txBody>
          <a:bodyPr/>
          <a:lstStyle/>
          <a:p>
            <a:fld id="{9C893FB6-AF10-4D21-940D-7F9D4D2B2FF2}" type="slidenum">
              <a:rPr lang="fr-FR" smtClean="0"/>
              <a:t>14</a:t>
            </a:fld>
            <a:endParaRPr lang="fr-FR"/>
          </a:p>
        </p:txBody>
      </p:sp>
    </p:spTree>
    <p:extLst>
      <p:ext uri="{BB962C8B-B14F-4D97-AF65-F5344CB8AC3E}">
        <p14:creationId xmlns:p14="http://schemas.microsoft.com/office/powerpoint/2010/main" val="34932080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78F140F-FDA6-4626-A73E-93AD1FEC0184}"/>
              </a:ext>
            </a:extLst>
          </p:cNvPr>
          <p:cNvSpPr>
            <a:spLocks noGrp="1"/>
          </p:cNvSpPr>
          <p:nvPr>
            <p:ph type="title"/>
          </p:nvPr>
        </p:nvSpPr>
        <p:spPr/>
        <p:txBody>
          <a:bodyPr/>
          <a:lstStyle/>
          <a:p>
            <a:r>
              <a:rPr lang="fr-FR"/>
              <a:t>L’énoncé</a:t>
            </a:r>
          </a:p>
        </p:txBody>
      </p:sp>
      <p:sp>
        <p:nvSpPr>
          <p:cNvPr id="3" name="Espace réservé du texte 2">
            <a:extLst>
              <a:ext uri="{FF2B5EF4-FFF2-40B4-BE49-F238E27FC236}">
                <a16:creationId xmlns:a16="http://schemas.microsoft.com/office/drawing/2014/main" id="{06894135-5584-4E0B-8DEA-7226FEACC7A6}"/>
              </a:ext>
            </a:extLst>
          </p:cNvPr>
          <p:cNvSpPr>
            <a:spLocks noGrp="1"/>
          </p:cNvSpPr>
          <p:nvPr>
            <p:ph idx="1"/>
          </p:nvPr>
        </p:nvSpPr>
        <p:spPr/>
        <p:txBody>
          <a:bodyPr>
            <a:normAutofit/>
          </a:bodyPr>
          <a:lstStyle/>
          <a:p>
            <a:pPr lvl="0"/>
            <a:r>
              <a:rPr lang="fr-FR" dirty="0"/>
              <a:t>Pose la question</a:t>
            </a:r>
          </a:p>
          <a:p>
            <a:pPr lvl="1"/>
            <a:r>
              <a:rPr lang="fr-FR" dirty="0"/>
              <a:t>« Quelle est la température maximum de service d’un vin ? </a:t>
            </a:r>
          </a:p>
          <a:p>
            <a:pPr lvl="2"/>
            <a:r>
              <a:rPr lang="fr-FR" dirty="0"/>
              <a:t>1/ 18 °C </a:t>
            </a:r>
          </a:p>
          <a:p>
            <a:pPr lvl="2"/>
            <a:r>
              <a:rPr lang="fr-FR" dirty="0"/>
              <a:t>2/ 20 °C </a:t>
            </a:r>
          </a:p>
          <a:p>
            <a:pPr lvl="2"/>
            <a:r>
              <a:rPr lang="fr-FR" dirty="0"/>
              <a:t>3/ 22 °C </a:t>
            </a:r>
          </a:p>
          <a:p>
            <a:pPr lvl="2"/>
            <a:r>
              <a:rPr lang="fr-FR" dirty="0"/>
              <a:t>4/ 25 °C  »</a:t>
            </a:r>
          </a:p>
          <a:p>
            <a:pPr lvl="0"/>
            <a:r>
              <a:rPr lang="fr-FR" dirty="0"/>
              <a:t>Peut présenter le contexte</a:t>
            </a:r>
          </a:p>
          <a:p>
            <a:pPr lvl="1"/>
            <a:r>
              <a:rPr lang="fr-FR" dirty="0"/>
              <a:t>« Une bouteille de champagne se trouve actuellement dans une cave à 12 °C. Quelle est la méthode </a:t>
            </a:r>
            <a:r>
              <a:rPr lang="fr-FR" u="sng" dirty="0"/>
              <a:t>la plus rapide</a:t>
            </a:r>
            <a:r>
              <a:rPr lang="fr-FR" dirty="0"/>
              <a:t> pour l’amener à 8 °C ? </a:t>
            </a:r>
          </a:p>
          <a:p>
            <a:pPr lvl="2"/>
            <a:r>
              <a:rPr lang="fr-FR" dirty="0"/>
              <a:t>1/ La mettre dans un congélateur à –22 °C </a:t>
            </a:r>
          </a:p>
          <a:p>
            <a:pPr lvl="2"/>
            <a:r>
              <a:rPr lang="fr-FR" dirty="0"/>
              <a:t>2/ La mettre dans un seau à glace </a:t>
            </a:r>
          </a:p>
          <a:p>
            <a:pPr lvl="2"/>
            <a:r>
              <a:rPr lang="fr-FR" dirty="0"/>
              <a:t>3/ La mettre dans un seau à glace avec du gros sel </a:t>
            </a:r>
          </a:p>
          <a:p>
            <a:pPr lvl="2"/>
            <a:r>
              <a:rPr lang="fr-FR" dirty="0"/>
              <a:t>4/ La mettre dans un seau à glace avec du sel fin »</a:t>
            </a:r>
          </a:p>
        </p:txBody>
      </p:sp>
      <p:sp>
        <p:nvSpPr>
          <p:cNvPr id="6" name="Espace réservé du numéro de diapositive 5">
            <a:extLst>
              <a:ext uri="{FF2B5EF4-FFF2-40B4-BE49-F238E27FC236}">
                <a16:creationId xmlns:a16="http://schemas.microsoft.com/office/drawing/2014/main" id="{3B91C05E-D3F0-4F9A-82C8-503B11FFC5E4}"/>
              </a:ext>
            </a:extLst>
          </p:cNvPr>
          <p:cNvSpPr>
            <a:spLocks noGrp="1"/>
          </p:cNvSpPr>
          <p:nvPr>
            <p:ph type="sldNum" sz="quarter" idx="12"/>
          </p:nvPr>
        </p:nvSpPr>
        <p:spPr/>
        <p:txBody>
          <a:bodyPr/>
          <a:lstStyle/>
          <a:p>
            <a:fld id="{9C893FB6-AF10-4D21-940D-7F9D4D2B2FF2}" type="slidenum">
              <a:rPr lang="fr-FR" smtClean="0"/>
              <a:t>15</a:t>
            </a:fld>
            <a:endParaRPr lang="fr-FR"/>
          </a:p>
        </p:txBody>
      </p:sp>
    </p:spTree>
    <p:extLst>
      <p:ext uri="{BB962C8B-B14F-4D97-AF65-F5344CB8AC3E}">
        <p14:creationId xmlns:p14="http://schemas.microsoft.com/office/powerpoint/2010/main" val="20670355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953546-277F-44D6-87B0-CA01DDD4E6D3}"/>
              </a:ext>
            </a:extLst>
          </p:cNvPr>
          <p:cNvSpPr>
            <a:spLocks noGrp="1"/>
          </p:cNvSpPr>
          <p:nvPr>
            <p:ph type="title"/>
          </p:nvPr>
        </p:nvSpPr>
        <p:spPr/>
        <p:txBody>
          <a:bodyPr/>
          <a:lstStyle/>
          <a:p>
            <a:r>
              <a:rPr lang="fr-FR"/>
              <a:t>Complexité de la formulation des questions</a:t>
            </a:r>
          </a:p>
        </p:txBody>
      </p:sp>
      <p:sp>
        <p:nvSpPr>
          <p:cNvPr id="3" name="Espace réservé du texte 2">
            <a:extLst>
              <a:ext uri="{FF2B5EF4-FFF2-40B4-BE49-F238E27FC236}">
                <a16:creationId xmlns:a16="http://schemas.microsoft.com/office/drawing/2014/main" id="{9160F2D8-A9FE-4292-9027-A76D0C3963AE}"/>
              </a:ext>
            </a:extLst>
          </p:cNvPr>
          <p:cNvSpPr>
            <a:spLocks noGrp="1"/>
          </p:cNvSpPr>
          <p:nvPr>
            <p:ph idx="1"/>
          </p:nvPr>
        </p:nvSpPr>
        <p:spPr/>
        <p:txBody>
          <a:bodyPr/>
          <a:lstStyle/>
          <a:p>
            <a:pPr lvl="0"/>
            <a:r>
              <a:rPr lang="fr-FR" dirty="0"/>
              <a:t>Risque de mesurer d’abord la maîtrise de la langue </a:t>
            </a:r>
          </a:p>
          <a:p>
            <a:pPr lvl="0"/>
            <a:r>
              <a:rPr lang="fr-FR" dirty="0"/>
              <a:t>Éviter les ambiguïtés et les tournures trop complexes comme les doubles négations :</a:t>
            </a:r>
          </a:p>
          <a:p>
            <a:pPr lvl="1"/>
            <a:r>
              <a:rPr lang="fr-FR" dirty="0"/>
              <a:t>« </a:t>
            </a:r>
            <a:r>
              <a:rPr lang="fr-FR" u="sng" dirty="0"/>
              <a:t>Aucun</a:t>
            </a:r>
            <a:r>
              <a:rPr lang="fr-FR" dirty="0"/>
              <a:t> de ces vins n’est produit dans le Sud-Ouest, </a:t>
            </a:r>
            <a:r>
              <a:rPr lang="fr-FR" u="sng" dirty="0"/>
              <a:t>sauf</a:t>
            </a:r>
            <a:r>
              <a:rPr lang="fr-FR" dirty="0"/>
              <a:t> un. Lequel ? </a:t>
            </a:r>
          </a:p>
          <a:p>
            <a:pPr lvl="2"/>
            <a:r>
              <a:rPr lang="fr-FR" dirty="0"/>
              <a:t>1/ Hermitage </a:t>
            </a:r>
          </a:p>
          <a:p>
            <a:pPr lvl="2"/>
            <a:r>
              <a:rPr lang="fr-FR" dirty="0"/>
              <a:t>2/ Monbazillac </a:t>
            </a:r>
          </a:p>
          <a:p>
            <a:pPr lvl="2"/>
            <a:r>
              <a:rPr lang="fr-FR" dirty="0"/>
              <a:t>3/ Tavel </a:t>
            </a:r>
          </a:p>
          <a:p>
            <a:pPr lvl="2"/>
            <a:r>
              <a:rPr lang="fr-FR" dirty="0"/>
              <a:t>4/ Mercurey »</a:t>
            </a:r>
          </a:p>
        </p:txBody>
      </p:sp>
      <p:sp>
        <p:nvSpPr>
          <p:cNvPr id="6" name="Espace réservé du numéro de diapositive 5">
            <a:extLst>
              <a:ext uri="{FF2B5EF4-FFF2-40B4-BE49-F238E27FC236}">
                <a16:creationId xmlns:a16="http://schemas.microsoft.com/office/drawing/2014/main" id="{840AFF84-011B-41BA-9CB9-3878D9288582}"/>
              </a:ext>
            </a:extLst>
          </p:cNvPr>
          <p:cNvSpPr>
            <a:spLocks noGrp="1"/>
          </p:cNvSpPr>
          <p:nvPr>
            <p:ph type="sldNum" sz="quarter" idx="12"/>
          </p:nvPr>
        </p:nvSpPr>
        <p:spPr/>
        <p:txBody>
          <a:bodyPr/>
          <a:lstStyle/>
          <a:p>
            <a:fld id="{9C893FB6-AF10-4D21-940D-7F9D4D2B2FF2}" type="slidenum">
              <a:rPr lang="fr-FR" smtClean="0"/>
              <a:t>16</a:t>
            </a:fld>
            <a:endParaRPr lang="fr-FR"/>
          </a:p>
        </p:txBody>
      </p:sp>
    </p:spTree>
    <p:extLst>
      <p:ext uri="{BB962C8B-B14F-4D97-AF65-F5344CB8AC3E}">
        <p14:creationId xmlns:p14="http://schemas.microsoft.com/office/powerpoint/2010/main" val="41058349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A19CF17-9333-4639-99B4-B8C7BFC7CDF4}"/>
              </a:ext>
            </a:extLst>
          </p:cNvPr>
          <p:cNvSpPr>
            <a:spLocks noGrp="1"/>
          </p:cNvSpPr>
          <p:nvPr>
            <p:ph type="title"/>
          </p:nvPr>
        </p:nvSpPr>
        <p:spPr/>
        <p:txBody>
          <a:bodyPr/>
          <a:lstStyle/>
          <a:p>
            <a:r>
              <a:rPr lang="fr-FR"/>
              <a:t>QCM en style direct </a:t>
            </a:r>
          </a:p>
        </p:txBody>
      </p:sp>
      <p:sp>
        <p:nvSpPr>
          <p:cNvPr id="3" name="Espace réservé du texte 2">
            <a:extLst>
              <a:ext uri="{FF2B5EF4-FFF2-40B4-BE49-F238E27FC236}">
                <a16:creationId xmlns:a16="http://schemas.microsoft.com/office/drawing/2014/main" id="{C1B9B083-8C10-4C75-8D70-19B0284E2085}"/>
              </a:ext>
            </a:extLst>
          </p:cNvPr>
          <p:cNvSpPr>
            <a:spLocks noGrp="1"/>
          </p:cNvSpPr>
          <p:nvPr>
            <p:ph idx="1"/>
          </p:nvPr>
        </p:nvSpPr>
        <p:spPr/>
        <p:txBody>
          <a:bodyPr/>
          <a:lstStyle/>
          <a:p>
            <a:pPr lvl="0"/>
            <a:r>
              <a:rPr lang="fr-FR" dirty="0"/>
              <a:t>« Dans quel vignoble est produit l’hermitage ? </a:t>
            </a:r>
          </a:p>
          <a:p>
            <a:pPr lvl="2"/>
            <a:r>
              <a:rPr lang="fr-FR" dirty="0"/>
              <a:t>1/ La Bourgogne. </a:t>
            </a:r>
          </a:p>
          <a:p>
            <a:pPr lvl="2"/>
            <a:r>
              <a:rPr lang="fr-FR" dirty="0"/>
              <a:t>2/ Le Bordelais. </a:t>
            </a:r>
          </a:p>
          <a:p>
            <a:pPr lvl="2"/>
            <a:r>
              <a:rPr lang="fr-FR" dirty="0"/>
              <a:t>3/ Le Sud-Ouest. </a:t>
            </a:r>
          </a:p>
          <a:p>
            <a:pPr lvl="2"/>
            <a:r>
              <a:rPr lang="fr-FR" dirty="0"/>
              <a:t>4/ Les Côtes du Rhône. »</a:t>
            </a:r>
          </a:p>
          <a:p>
            <a:pPr lvl="0"/>
            <a:r>
              <a:rPr lang="fr-FR" dirty="0"/>
              <a:t>= « L’hermitage est produit dans le vignoble… </a:t>
            </a:r>
          </a:p>
          <a:p>
            <a:pPr lvl="2"/>
            <a:r>
              <a:rPr lang="fr-FR" dirty="0"/>
              <a:t>1/ de la Bourgogne.</a:t>
            </a:r>
          </a:p>
          <a:p>
            <a:pPr lvl="2"/>
            <a:r>
              <a:rPr lang="fr-FR" dirty="0"/>
              <a:t>2/ du Bordelais.</a:t>
            </a:r>
          </a:p>
          <a:p>
            <a:pPr lvl="2"/>
            <a:r>
              <a:rPr lang="fr-FR" dirty="0"/>
              <a:t>3/ du Sud-Ouest.</a:t>
            </a:r>
          </a:p>
          <a:p>
            <a:pPr lvl="2"/>
            <a:r>
              <a:rPr lang="fr-FR" dirty="0"/>
              <a:t>4/ des Côtes du Rhône. »</a:t>
            </a:r>
          </a:p>
        </p:txBody>
      </p:sp>
      <p:sp>
        <p:nvSpPr>
          <p:cNvPr id="6" name="Espace réservé du numéro de diapositive 5">
            <a:extLst>
              <a:ext uri="{FF2B5EF4-FFF2-40B4-BE49-F238E27FC236}">
                <a16:creationId xmlns:a16="http://schemas.microsoft.com/office/drawing/2014/main" id="{41AE41A0-9291-42DE-B5FB-DA4E1989F95F}"/>
              </a:ext>
            </a:extLst>
          </p:cNvPr>
          <p:cNvSpPr>
            <a:spLocks noGrp="1"/>
          </p:cNvSpPr>
          <p:nvPr>
            <p:ph type="sldNum" sz="quarter" idx="12"/>
          </p:nvPr>
        </p:nvSpPr>
        <p:spPr/>
        <p:txBody>
          <a:bodyPr/>
          <a:lstStyle/>
          <a:p>
            <a:fld id="{9C893FB6-AF10-4D21-940D-7F9D4D2B2FF2}" type="slidenum">
              <a:rPr lang="fr-FR" smtClean="0"/>
              <a:t>17</a:t>
            </a:fld>
            <a:endParaRPr lang="fr-FR"/>
          </a:p>
        </p:txBody>
      </p:sp>
    </p:spTree>
    <p:extLst>
      <p:ext uri="{BB962C8B-B14F-4D97-AF65-F5344CB8AC3E}">
        <p14:creationId xmlns:p14="http://schemas.microsoft.com/office/powerpoint/2010/main" val="84446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212A198-F4F4-4D6C-BDC6-9A465EF83618}"/>
              </a:ext>
            </a:extLst>
          </p:cNvPr>
          <p:cNvSpPr>
            <a:spLocks noGrp="1"/>
          </p:cNvSpPr>
          <p:nvPr>
            <p:ph type="title"/>
          </p:nvPr>
        </p:nvSpPr>
        <p:spPr/>
        <p:txBody>
          <a:bodyPr/>
          <a:lstStyle/>
          <a:p>
            <a:r>
              <a:rPr lang="fr-FR"/>
              <a:t>QCM en style indirect</a:t>
            </a:r>
          </a:p>
        </p:txBody>
      </p:sp>
      <p:sp>
        <p:nvSpPr>
          <p:cNvPr id="3" name="Espace réservé du texte 2">
            <a:extLst>
              <a:ext uri="{FF2B5EF4-FFF2-40B4-BE49-F238E27FC236}">
                <a16:creationId xmlns:a16="http://schemas.microsoft.com/office/drawing/2014/main" id="{BE092D66-372E-48CF-AC35-0DF3E1460BF1}"/>
              </a:ext>
            </a:extLst>
          </p:cNvPr>
          <p:cNvSpPr>
            <a:spLocks noGrp="1"/>
          </p:cNvSpPr>
          <p:nvPr>
            <p:ph idx="1"/>
          </p:nvPr>
        </p:nvSpPr>
        <p:spPr/>
        <p:txBody>
          <a:bodyPr/>
          <a:lstStyle/>
          <a:p>
            <a:pPr lvl="0"/>
            <a:r>
              <a:rPr lang="fr-FR" dirty="0"/>
              <a:t>L’étudiant est obligé d’examiner les solutions</a:t>
            </a:r>
          </a:p>
          <a:p>
            <a:r>
              <a:rPr lang="fr-FR" dirty="0"/>
              <a:t>« Quel vin n’est pas produit dans le vignoble du Sud-Ouest ? :</a:t>
            </a:r>
          </a:p>
          <a:p>
            <a:pPr lvl="1"/>
            <a:r>
              <a:rPr lang="fr-FR" dirty="0"/>
              <a:t>1/ Fronton </a:t>
            </a:r>
          </a:p>
          <a:p>
            <a:pPr lvl="1"/>
            <a:r>
              <a:rPr lang="fr-FR" dirty="0"/>
              <a:t>2/ Gaillac </a:t>
            </a:r>
          </a:p>
          <a:p>
            <a:pPr lvl="1"/>
            <a:r>
              <a:rPr lang="fr-FR" dirty="0"/>
              <a:t>3/ Bergerac </a:t>
            </a:r>
          </a:p>
          <a:p>
            <a:pPr lvl="1"/>
            <a:r>
              <a:rPr lang="fr-FR" dirty="0"/>
              <a:t>4/ Cadillac </a:t>
            </a:r>
          </a:p>
          <a:p>
            <a:pPr lvl="1"/>
            <a:r>
              <a:rPr lang="fr-FR" dirty="0"/>
              <a:t>5/ Monbazillac »</a:t>
            </a:r>
          </a:p>
        </p:txBody>
      </p:sp>
      <p:sp>
        <p:nvSpPr>
          <p:cNvPr id="6" name="Espace réservé du numéro de diapositive 5">
            <a:extLst>
              <a:ext uri="{FF2B5EF4-FFF2-40B4-BE49-F238E27FC236}">
                <a16:creationId xmlns:a16="http://schemas.microsoft.com/office/drawing/2014/main" id="{D100368D-8663-4363-937A-BDD89943C33B}"/>
              </a:ext>
            </a:extLst>
          </p:cNvPr>
          <p:cNvSpPr>
            <a:spLocks noGrp="1"/>
          </p:cNvSpPr>
          <p:nvPr>
            <p:ph type="sldNum" sz="quarter" idx="12"/>
          </p:nvPr>
        </p:nvSpPr>
        <p:spPr/>
        <p:txBody>
          <a:bodyPr/>
          <a:lstStyle/>
          <a:p>
            <a:fld id="{9C893FB6-AF10-4D21-940D-7F9D4D2B2FF2}" type="slidenum">
              <a:rPr lang="fr-FR" smtClean="0"/>
              <a:t>18</a:t>
            </a:fld>
            <a:endParaRPr lang="fr-FR"/>
          </a:p>
        </p:txBody>
      </p:sp>
    </p:spTree>
    <p:extLst>
      <p:ext uri="{BB962C8B-B14F-4D97-AF65-F5344CB8AC3E}">
        <p14:creationId xmlns:p14="http://schemas.microsoft.com/office/powerpoint/2010/main" val="19482667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9A04AEA-8228-49E5-9555-B071B8444245}"/>
              </a:ext>
            </a:extLst>
          </p:cNvPr>
          <p:cNvSpPr>
            <a:spLocks noGrp="1"/>
          </p:cNvSpPr>
          <p:nvPr>
            <p:ph type="title"/>
          </p:nvPr>
        </p:nvSpPr>
        <p:spPr/>
        <p:txBody>
          <a:bodyPr/>
          <a:lstStyle/>
          <a:p>
            <a:r>
              <a:rPr lang="fr-FR" dirty="0"/>
              <a:t>Règles de rédaction de l’énoncé</a:t>
            </a:r>
          </a:p>
        </p:txBody>
      </p:sp>
      <p:sp>
        <p:nvSpPr>
          <p:cNvPr id="7" name="Espace réservé du numéro de diapositive 6">
            <a:extLst>
              <a:ext uri="{FF2B5EF4-FFF2-40B4-BE49-F238E27FC236}">
                <a16:creationId xmlns:a16="http://schemas.microsoft.com/office/drawing/2014/main" id="{F0278607-823D-4CD1-9414-B2A588069FFE}"/>
              </a:ext>
            </a:extLst>
          </p:cNvPr>
          <p:cNvSpPr>
            <a:spLocks noGrp="1"/>
          </p:cNvSpPr>
          <p:nvPr>
            <p:ph type="sldNum" sz="quarter" idx="12"/>
          </p:nvPr>
        </p:nvSpPr>
        <p:spPr/>
        <p:txBody>
          <a:bodyPr/>
          <a:lstStyle/>
          <a:p>
            <a:fld id="{9C893FB6-AF10-4D21-940D-7F9D4D2B2FF2}" type="slidenum">
              <a:rPr lang="fr-FR" smtClean="0"/>
              <a:t>19</a:t>
            </a:fld>
            <a:endParaRPr lang="fr-FR"/>
          </a:p>
        </p:txBody>
      </p:sp>
    </p:spTree>
    <p:extLst>
      <p:ext uri="{BB962C8B-B14F-4D97-AF65-F5344CB8AC3E}">
        <p14:creationId xmlns:p14="http://schemas.microsoft.com/office/powerpoint/2010/main" val="37616153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B28709E-D10A-45BE-B85E-FF4FAC365CB1}"/>
              </a:ext>
            </a:extLst>
          </p:cNvPr>
          <p:cNvSpPr>
            <a:spLocks noGrp="1"/>
          </p:cNvSpPr>
          <p:nvPr>
            <p:ph type="title"/>
          </p:nvPr>
        </p:nvSpPr>
        <p:spPr/>
        <p:txBody>
          <a:bodyPr/>
          <a:lstStyle/>
          <a:p>
            <a:r>
              <a:rPr lang="fr-FR" dirty="0"/>
              <a:t>Introduction</a:t>
            </a:r>
          </a:p>
        </p:txBody>
      </p:sp>
      <p:sp>
        <p:nvSpPr>
          <p:cNvPr id="3" name="Espace réservé du texte 2">
            <a:extLst>
              <a:ext uri="{FF2B5EF4-FFF2-40B4-BE49-F238E27FC236}">
                <a16:creationId xmlns:a16="http://schemas.microsoft.com/office/drawing/2014/main" id="{C372CD95-799B-4E58-8638-69FD71820101}"/>
              </a:ext>
            </a:extLst>
          </p:cNvPr>
          <p:cNvSpPr>
            <a:spLocks noGrp="1"/>
          </p:cNvSpPr>
          <p:nvPr>
            <p:ph idx="1"/>
          </p:nvPr>
        </p:nvSpPr>
        <p:spPr/>
        <p:txBody>
          <a:bodyPr/>
          <a:lstStyle/>
          <a:p>
            <a:pPr lvl="0"/>
            <a:r>
              <a:rPr lang="fr-FR" dirty="0"/>
              <a:t>Formulation des questions </a:t>
            </a:r>
            <a:r>
              <a:rPr lang="fr-FR" dirty="0">
                <a:sym typeface="Wingdings" panose="05000000000000000000" pitchFamily="2" charset="2"/>
              </a:rPr>
              <a:t> qualité d’un QCM</a:t>
            </a:r>
          </a:p>
          <a:p>
            <a:pPr lvl="0"/>
            <a:r>
              <a:rPr lang="fr-FR" dirty="0"/>
              <a:t>Qualité des questions  </a:t>
            </a:r>
            <a:r>
              <a:rPr lang="fr-FR" dirty="0">
                <a:sym typeface="Wingdings" panose="05000000000000000000" pitchFamily="2" charset="2"/>
              </a:rPr>
              <a:t> objectivité et fidélité </a:t>
            </a:r>
          </a:p>
        </p:txBody>
      </p:sp>
      <p:sp>
        <p:nvSpPr>
          <p:cNvPr id="6" name="Espace réservé du numéro de diapositive 5">
            <a:extLst>
              <a:ext uri="{FF2B5EF4-FFF2-40B4-BE49-F238E27FC236}">
                <a16:creationId xmlns:a16="http://schemas.microsoft.com/office/drawing/2014/main" id="{DE52D078-7DB2-470F-BE71-9202FB85C343}"/>
              </a:ext>
            </a:extLst>
          </p:cNvPr>
          <p:cNvSpPr>
            <a:spLocks noGrp="1"/>
          </p:cNvSpPr>
          <p:nvPr>
            <p:ph type="sldNum" sz="quarter" idx="12"/>
          </p:nvPr>
        </p:nvSpPr>
        <p:spPr/>
        <p:txBody>
          <a:bodyPr/>
          <a:lstStyle/>
          <a:p>
            <a:fld id="{9C893FB6-AF10-4D21-940D-7F9D4D2B2FF2}" type="slidenum">
              <a:rPr lang="fr-FR" smtClean="0"/>
              <a:t>2</a:t>
            </a:fld>
            <a:endParaRPr lang="fr-FR"/>
          </a:p>
        </p:txBody>
      </p:sp>
    </p:spTree>
    <p:extLst>
      <p:ext uri="{BB962C8B-B14F-4D97-AF65-F5344CB8AC3E}">
        <p14:creationId xmlns:p14="http://schemas.microsoft.com/office/powerpoint/2010/main" val="28185493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1FEA2D-9653-46D4-BB0F-B64D9C068EDD}"/>
              </a:ext>
            </a:extLst>
          </p:cNvPr>
          <p:cNvSpPr>
            <a:spLocks noGrp="1"/>
          </p:cNvSpPr>
          <p:nvPr>
            <p:ph type="title"/>
          </p:nvPr>
        </p:nvSpPr>
        <p:spPr/>
        <p:txBody>
          <a:bodyPr/>
          <a:lstStyle/>
          <a:p>
            <a:r>
              <a:rPr lang="fr-FR" dirty="0"/>
              <a:t>N’utiliser la QCM que si elle est appropriée </a:t>
            </a:r>
            <a:br>
              <a:rPr lang="fr-FR" dirty="0"/>
            </a:br>
            <a:r>
              <a:rPr lang="fr-FR" dirty="0"/>
              <a:t>à mesurer ce que l’on vise</a:t>
            </a:r>
          </a:p>
        </p:txBody>
      </p:sp>
      <p:sp>
        <p:nvSpPr>
          <p:cNvPr id="3" name="Espace réservé du texte 2">
            <a:extLst>
              <a:ext uri="{FF2B5EF4-FFF2-40B4-BE49-F238E27FC236}">
                <a16:creationId xmlns:a16="http://schemas.microsoft.com/office/drawing/2014/main" id="{D18A222D-E791-4417-B4E2-C81080B0EA96}"/>
              </a:ext>
            </a:extLst>
          </p:cNvPr>
          <p:cNvSpPr>
            <a:spLocks noGrp="1"/>
          </p:cNvSpPr>
          <p:nvPr>
            <p:ph idx="1"/>
          </p:nvPr>
        </p:nvSpPr>
        <p:spPr>
          <a:xfrm>
            <a:off x="594804" y="1686559"/>
            <a:ext cx="11043820" cy="4537849"/>
          </a:xfrm>
        </p:spPr>
        <p:txBody>
          <a:bodyPr>
            <a:normAutofit/>
          </a:bodyPr>
          <a:lstStyle/>
          <a:p>
            <a:pPr lvl="0"/>
            <a:r>
              <a:rPr lang="fr-FR" dirty="0"/>
              <a:t>Solutions avec problèmes ou contenus différents abordés </a:t>
            </a:r>
            <a:r>
              <a:rPr lang="fr-FR" dirty="0">
                <a:sym typeface="Wingdings" panose="05000000000000000000" pitchFamily="2" charset="2"/>
              </a:rPr>
              <a:t> plusieurs questions VRAI-FAUX</a:t>
            </a:r>
          </a:p>
          <a:p>
            <a:pPr lvl="0"/>
            <a:r>
              <a:rPr lang="fr-FR" dirty="0"/>
              <a:t>Au lieu de : « Il est exacte d’affirmer que, lors de la cuvaison traditionnelle d’un vin rouge : </a:t>
            </a:r>
          </a:p>
          <a:p>
            <a:pPr lvl="1"/>
            <a:r>
              <a:rPr lang="fr-FR" dirty="0"/>
              <a:t>1/ Les levures ont besoin d’oxygène pour fermenter </a:t>
            </a:r>
          </a:p>
          <a:p>
            <a:pPr lvl="1"/>
            <a:r>
              <a:rPr lang="fr-FR" dirty="0"/>
              <a:t>2/ La fermentation ne se déroule que lorsque les levures sont privées d’oxygène </a:t>
            </a:r>
          </a:p>
          <a:p>
            <a:pPr lvl="1"/>
            <a:r>
              <a:rPr lang="fr-FR" dirty="0"/>
              <a:t>3/ La température idéale se situe entre 18° et 20° pour assurer une macération suffisante »</a:t>
            </a:r>
          </a:p>
          <a:p>
            <a:pPr lvl="0"/>
            <a:r>
              <a:rPr lang="fr-FR" dirty="0"/>
              <a:t>Plutôt : « Lors de la cuvaison traditionnelle d’un vin rouge…</a:t>
            </a:r>
          </a:p>
          <a:p>
            <a:pPr lvl="1"/>
            <a:r>
              <a:rPr lang="fr-FR" dirty="0"/>
              <a:t>1° Les levures ont besoin d’oxygène pour fermenter : </a:t>
            </a:r>
          </a:p>
          <a:p>
            <a:pPr lvl="2"/>
            <a:r>
              <a:rPr lang="fr-FR" dirty="0"/>
              <a:t>1/ Vrai 2/ Faux </a:t>
            </a:r>
          </a:p>
          <a:p>
            <a:pPr lvl="1"/>
            <a:r>
              <a:rPr lang="fr-FR" dirty="0"/>
              <a:t>2° La fermentation ne se déroule que lorsque les levures sont privées d’oxygène :</a:t>
            </a:r>
          </a:p>
          <a:p>
            <a:pPr lvl="2"/>
            <a:r>
              <a:rPr lang="fr-FR" dirty="0"/>
              <a:t>1/ Vrai 2/ Faux </a:t>
            </a:r>
          </a:p>
          <a:p>
            <a:pPr lvl="1"/>
            <a:r>
              <a:rPr lang="fr-FR" dirty="0"/>
              <a:t>3° La température idéale se situe entre 18° et 20 °C pour assurer une macération suffisante :</a:t>
            </a:r>
          </a:p>
          <a:p>
            <a:pPr lvl="2"/>
            <a:r>
              <a:rPr lang="fr-FR" dirty="0"/>
              <a:t>1/ Vrai 2/ Faux »</a:t>
            </a:r>
          </a:p>
        </p:txBody>
      </p:sp>
      <p:sp>
        <p:nvSpPr>
          <p:cNvPr id="6" name="Espace réservé du numéro de diapositive 5">
            <a:extLst>
              <a:ext uri="{FF2B5EF4-FFF2-40B4-BE49-F238E27FC236}">
                <a16:creationId xmlns:a16="http://schemas.microsoft.com/office/drawing/2014/main" id="{CA63CBD7-ED10-4C5D-946A-2FF1A819F70E}"/>
              </a:ext>
            </a:extLst>
          </p:cNvPr>
          <p:cNvSpPr>
            <a:spLocks noGrp="1"/>
          </p:cNvSpPr>
          <p:nvPr>
            <p:ph type="sldNum" sz="quarter" idx="12"/>
          </p:nvPr>
        </p:nvSpPr>
        <p:spPr/>
        <p:txBody>
          <a:bodyPr/>
          <a:lstStyle/>
          <a:p>
            <a:fld id="{9C893FB6-AF10-4D21-940D-7F9D4D2B2FF2}" type="slidenum">
              <a:rPr lang="fr-FR" smtClean="0"/>
              <a:t>20</a:t>
            </a:fld>
            <a:endParaRPr lang="fr-FR"/>
          </a:p>
        </p:txBody>
      </p:sp>
    </p:spTree>
    <p:extLst>
      <p:ext uri="{BB962C8B-B14F-4D97-AF65-F5344CB8AC3E}">
        <p14:creationId xmlns:p14="http://schemas.microsoft.com/office/powerpoint/2010/main" val="9089967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3CE27D4-1858-409B-88E7-4AAAAE79300F}"/>
              </a:ext>
            </a:extLst>
          </p:cNvPr>
          <p:cNvSpPr>
            <a:spLocks noGrp="1"/>
          </p:cNvSpPr>
          <p:nvPr>
            <p:ph type="title"/>
          </p:nvPr>
        </p:nvSpPr>
        <p:spPr/>
        <p:txBody>
          <a:bodyPr/>
          <a:lstStyle/>
          <a:p>
            <a:r>
              <a:rPr lang="fr-FR" dirty="0"/>
              <a:t>N’utiliser la QCM que si elle est appropriée </a:t>
            </a:r>
            <a:br>
              <a:rPr lang="fr-FR" dirty="0"/>
            </a:br>
            <a:r>
              <a:rPr lang="fr-FR" dirty="0"/>
              <a:t>à mesurer ce que l’on vise</a:t>
            </a:r>
          </a:p>
        </p:txBody>
      </p:sp>
      <p:sp>
        <p:nvSpPr>
          <p:cNvPr id="3" name="Espace réservé du texte 2">
            <a:extLst>
              <a:ext uri="{FF2B5EF4-FFF2-40B4-BE49-F238E27FC236}">
                <a16:creationId xmlns:a16="http://schemas.microsoft.com/office/drawing/2014/main" id="{2C14C5C1-CD19-4278-ACC6-8ECF691431EC}"/>
              </a:ext>
            </a:extLst>
          </p:cNvPr>
          <p:cNvSpPr>
            <a:spLocks noGrp="1"/>
          </p:cNvSpPr>
          <p:nvPr>
            <p:ph idx="1"/>
          </p:nvPr>
        </p:nvSpPr>
        <p:spPr/>
        <p:txBody>
          <a:bodyPr/>
          <a:lstStyle/>
          <a:p>
            <a:pPr lvl="0"/>
            <a:r>
              <a:rPr lang="fr-FR" dirty="0"/>
              <a:t>Pour mesurer la capacité à mémoriser </a:t>
            </a:r>
            <a:r>
              <a:rPr lang="fr-FR" dirty="0">
                <a:sym typeface="Wingdings" panose="05000000000000000000" pitchFamily="2" charset="2"/>
              </a:rPr>
              <a:t> question ouverte</a:t>
            </a:r>
          </a:p>
          <a:p>
            <a:pPr lvl="0"/>
            <a:r>
              <a:rPr lang="fr-FR" dirty="0"/>
              <a:t>Au lieu de : « Quelle est la température maximale de service d’un vin ? </a:t>
            </a:r>
          </a:p>
          <a:p>
            <a:pPr lvl="1"/>
            <a:r>
              <a:rPr lang="fr-FR" dirty="0"/>
              <a:t>1/ 24 °C </a:t>
            </a:r>
          </a:p>
          <a:p>
            <a:pPr lvl="1"/>
            <a:r>
              <a:rPr lang="fr-FR" dirty="0"/>
              <a:t>2/ 22 °C </a:t>
            </a:r>
          </a:p>
          <a:p>
            <a:pPr lvl="1"/>
            <a:r>
              <a:rPr lang="fr-FR" dirty="0"/>
              <a:t>3/ 20 °C </a:t>
            </a:r>
          </a:p>
          <a:p>
            <a:pPr lvl="1"/>
            <a:r>
              <a:rPr lang="fr-FR" dirty="0"/>
              <a:t>4/ 18 °C »</a:t>
            </a:r>
          </a:p>
          <a:p>
            <a:pPr lvl="0"/>
            <a:r>
              <a:rPr lang="fr-FR" dirty="0"/>
              <a:t>Plutôt : « Quelle est la température maximale de service d’un vin ? »</a:t>
            </a:r>
          </a:p>
        </p:txBody>
      </p:sp>
      <p:sp>
        <p:nvSpPr>
          <p:cNvPr id="6" name="Espace réservé du numéro de diapositive 5">
            <a:extLst>
              <a:ext uri="{FF2B5EF4-FFF2-40B4-BE49-F238E27FC236}">
                <a16:creationId xmlns:a16="http://schemas.microsoft.com/office/drawing/2014/main" id="{28C28D30-E74D-411B-957B-FC44A0D860F2}"/>
              </a:ext>
            </a:extLst>
          </p:cNvPr>
          <p:cNvSpPr>
            <a:spLocks noGrp="1"/>
          </p:cNvSpPr>
          <p:nvPr>
            <p:ph type="sldNum" sz="quarter" idx="12"/>
          </p:nvPr>
        </p:nvSpPr>
        <p:spPr/>
        <p:txBody>
          <a:bodyPr/>
          <a:lstStyle/>
          <a:p>
            <a:fld id="{9C893FB6-AF10-4D21-940D-7F9D4D2B2FF2}" type="slidenum">
              <a:rPr lang="fr-FR" smtClean="0"/>
              <a:t>21</a:t>
            </a:fld>
            <a:endParaRPr lang="fr-FR"/>
          </a:p>
        </p:txBody>
      </p:sp>
    </p:spTree>
    <p:extLst>
      <p:ext uri="{BB962C8B-B14F-4D97-AF65-F5344CB8AC3E}">
        <p14:creationId xmlns:p14="http://schemas.microsoft.com/office/powerpoint/2010/main" val="2588510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a:extLst>
              <a:ext uri="{FF2B5EF4-FFF2-40B4-BE49-F238E27FC236}">
                <a16:creationId xmlns:a16="http://schemas.microsoft.com/office/drawing/2014/main" id="{F6101CFA-F156-41BB-8352-95B1D3A1F1B5}"/>
              </a:ext>
            </a:extLst>
          </p:cNvPr>
          <p:cNvSpPr>
            <a:spLocks noGrp="1"/>
          </p:cNvSpPr>
          <p:nvPr>
            <p:ph idx="1"/>
          </p:nvPr>
        </p:nvSpPr>
        <p:spPr/>
        <p:txBody>
          <a:bodyPr>
            <a:normAutofit/>
          </a:bodyPr>
          <a:lstStyle/>
          <a:p>
            <a:pPr lvl="0"/>
            <a:r>
              <a:rPr lang="fr-FR" dirty="0"/>
              <a:t>Mesurer la capacité à reformuler </a:t>
            </a:r>
            <a:r>
              <a:rPr lang="fr-FR" dirty="0">
                <a:sym typeface="Wingdings" panose="05000000000000000000" pitchFamily="2" charset="2"/>
              </a:rPr>
              <a:t> question ouverte</a:t>
            </a:r>
          </a:p>
          <a:p>
            <a:pPr lvl="0"/>
            <a:r>
              <a:rPr lang="fr-FR" dirty="0"/>
              <a:t>Au lieu de : « Selon le Code typographique, cette phrase est incorrecte : “La C.G.T. est arrivée en 1ière position”. Choisissez la bonne graphie : </a:t>
            </a:r>
          </a:p>
          <a:p>
            <a:pPr lvl="1"/>
            <a:r>
              <a:rPr lang="fr-FR" dirty="0"/>
              <a:t>1/ La C.G.T. est arrivée en 1</a:t>
            </a:r>
            <a:r>
              <a:rPr lang="fr-FR" baseline="30000" dirty="0"/>
              <a:t>re </a:t>
            </a:r>
            <a:r>
              <a:rPr lang="fr-FR" dirty="0"/>
              <a:t>position </a:t>
            </a:r>
          </a:p>
          <a:p>
            <a:pPr lvl="1"/>
            <a:r>
              <a:rPr lang="fr-FR" dirty="0"/>
              <a:t>2/ La C.G.T. est arrivée en 1</a:t>
            </a:r>
            <a:r>
              <a:rPr lang="fr-FR" baseline="30000" dirty="0"/>
              <a:t>ère </a:t>
            </a:r>
            <a:r>
              <a:rPr lang="fr-FR" dirty="0"/>
              <a:t>position </a:t>
            </a:r>
          </a:p>
          <a:p>
            <a:pPr lvl="1"/>
            <a:r>
              <a:rPr lang="fr-FR" dirty="0"/>
              <a:t>3/ La C.G.T. est arrivée en première position </a:t>
            </a:r>
          </a:p>
          <a:p>
            <a:pPr lvl="1"/>
            <a:r>
              <a:rPr lang="fr-FR" dirty="0"/>
              <a:t>4/ La CGT est arrivée en 1</a:t>
            </a:r>
            <a:r>
              <a:rPr lang="fr-FR" baseline="30000" dirty="0"/>
              <a:t>ère </a:t>
            </a:r>
            <a:r>
              <a:rPr lang="fr-FR" dirty="0"/>
              <a:t>position</a:t>
            </a:r>
          </a:p>
          <a:p>
            <a:pPr lvl="1"/>
            <a:r>
              <a:rPr lang="fr-FR" dirty="0"/>
              <a:t>6/ La CGT est arrivée en 1</a:t>
            </a:r>
            <a:r>
              <a:rPr lang="fr-FR" baseline="30000" dirty="0"/>
              <a:t>re</a:t>
            </a:r>
            <a:r>
              <a:rPr lang="fr-FR" dirty="0"/>
              <a:t> position</a:t>
            </a:r>
          </a:p>
          <a:p>
            <a:pPr lvl="1"/>
            <a:r>
              <a:rPr lang="fr-FR" dirty="0"/>
              <a:t>7/ La CGT est arrivée en première position</a:t>
            </a:r>
          </a:p>
          <a:p>
            <a:pPr lvl="0"/>
            <a:r>
              <a:rPr lang="fr-FR" dirty="0"/>
              <a:t>Plutôt : « Selon le Code typographique, cette phrase est incorrecte : “La C.G.T. est arrivée en 1ière position”. Réécrivez-la. »</a:t>
            </a:r>
          </a:p>
        </p:txBody>
      </p:sp>
      <p:sp>
        <p:nvSpPr>
          <p:cNvPr id="2" name="Titre 1">
            <a:extLst>
              <a:ext uri="{FF2B5EF4-FFF2-40B4-BE49-F238E27FC236}">
                <a16:creationId xmlns:a16="http://schemas.microsoft.com/office/drawing/2014/main" id="{7FA1BEE9-94B9-4D9A-99AF-1CEF73A9C9C9}"/>
              </a:ext>
            </a:extLst>
          </p:cNvPr>
          <p:cNvSpPr>
            <a:spLocks noGrp="1"/>
          </p:cNvSpPr>
          <p:nvPr>
            <p:ph type="title"/>
          </p:nvPr>
        </p:nvSpPr>
        <p:spPr/>
        <p:txBody>
          <a:bodyPr/>
          <a:lstStyle/>
          <a:p>
            <a:r>
              <a:rPr lang="fr-FR" dirty="0"/>
              <a:t>N’utiliser la QCM que si elle est appropriée </a:t>
            </a:r>
            <a:br>
              <a:rPr lang="fr-FR" dirty="0"/>
            </a:br>
            <a:r>
              <a:rPr lang="fr-FR" dirty="0"/>
              <a:t>à mesurer ce que l’on vise</a:t>
            </a:r>
          </a:p>
        </p:txBody>
      </p:sp>
      <p:sp>
        <p:nvSpPr>
          <p:cNvPr id="6" name="Espace réservé du numéro de diapositive 5">
            <a:extLst>
              <a:ext uri="{FF2B5EF4-FFF2-40B4-BE49-F238E27FC236}">
                <a16:creationId xmlns:a16="http://schemas.microsoft.com/office/drawing/2014/main" id="{09BCD832-D569-4C2C-8520-EFA67426D6A8}"/>
              </a:ext>
            </a:extLst>
          </p:cNvPr>
          <p:cNvSpPr>
            <a:spLocks noGrp="1"/>
          </p:cNvSpPr>
          <p:nvPr>
            <p:ph type="sldNum" sz="quarter" idx="12"/>
          </p:nvPr>
        </p:nvSpPr>
        <p:spPr/>
        <p:txBody>
          <a:bodyPr/>
          <a:lstStyle/>
          <a:p>
            <a:fld id="{9C893FB6-AF10-4D21-940D-7F9D4D2B2FF2}" type="slidenum">
              <a:rPr lang="fr-FR" smtClean="0"/>
              <a:t>22</a:t>
            </a:fld>
            <a:endParaRPr lang="fr-FR"/>
          </a:p>
        </p:txBody>
      </p:sp>
    </p:spTree>
    <p:extLst>
      <p:ext uri="{BB962C8B-B14F-4D97-AF65-F5344CB8AC3E}">
        <p14:creationId xmlns:p14="http://schemas.microsoft.com/office/powerpoint/2010/main" val="27910638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AC75E6E-EEF1-4DC9-9BE5-92AC485B79F8}"/>
              </a:ext>
            </a:extLst>
          </p:cNvPr>
          <p:cNvSpPr>
            <a:spLocks noGrp="1"/>
          </p:cNvSpPr>
          <p:nvPr>
            <p:ph type="title"/>
          </p:nvPr>
        </p:nvSpPr>
        <p:spPr/>
        <p:txBody>
          <a:bodyPr/>
          <a:lstStyle/>
          <a:p>
            <a:r>
              <a:rPr lang="fr-FR" dirty="0"/>
              <a:t>N’utiliser la QCM que si elle est appropriée </a:t>
            </a:r>
            <a:br>
              <a:rPr lang="fr-FR" dirty="0"/>
            </a:br>
            <a:r>
              <a:rPr lang="fr-FR" dirty="0"/>
              <a:t>à mesurer ce que l’on vise</a:t>
            </a:r>
          </a:p>
        </p:txBody>
      </p:sp>
      <p:sp>
        <p:nvSpPr>
          <p:cNvPr id="3" name="Espace réservé du texte 2">
            <a:extLst>
              <a:ext uri="{FF2B5EF4-FFF2-40B4-BE49-F238E27FC236}">
                <a16:creationId xmlns:a16="http://schemas.microsoft.com/office/drawing/2014/main" id="{A1C699C1-5586-4AFD-90D7-D5B3A01C6F17}"/>
              </a:ext>
            </a:extLst>
          </p:cNvPr>
          <p:cNvSpPr>
            <a:spLocks noGrp="1"/>
          </p:cNvSpPr>
          <p:nvPr>
            <p:ph idx="1"/>
          </p:nvPr>
        </p:nvSpPr>
        <p:spPr/>
        <p:txBody>
          <a:bodyPr>
            <a:normAutofit/>
          </a:bodyPr>
          <a:lstStyle/>
          <a:p>
            <a:pPr lvl="0"/>
            <a:r>
              <a:rPr lang="fr-FR" dirty="0"/>
              <a:t>Mesurer la capacité d’invention </a:t>
            </a:r>
            <a:r>
              <a:rPr lang="fr-FR" dirty="0">
                <a:sym typeface="Wingdings" panose="05000000000000000000" pitchFamily="2" charset="2"/>
              </a:rPr>
              <a:t> question ouverte</a:t>
            </a:r>
          </a:p>
          <a:p>
            <a:pPr lvl="0"/>
            <a:r>
              <a:rPr lang="fr-FR" dirty="0"/>
              <a:t>Au lieu de : « Parmi les noms suivants, lequel vous semble le plus approprié pour un restaurant proposant une cuisine tex-mex avec service à table et un décor type western ? </a:t>
            </a:r>
          </a:p>
          <a:p>
            <a:pPr lvl="1"/>
            <a:r>
              <a:rPr lang="fr-FR" dirty="0"/>
              <a:t>1/ </a:t>
            </a:r>
            <a:r>
              <a:rPr lang="fr-FR" i="1" dirty="0"/>
              <a:t>El Gringo </a:t>
            </a:r>
          </a:p>
          <a:p>
            <a:pPr lvl="1"/>
            <a:r>
              <a:rPr lang="fr-FR" dirty="0"/>
              <a:t>2/ </a:t>
            </a:r>
            <a:r>
              <a:rPr lang="fr-FR" i="1" dirty="0"/>
              <a:t>Le train sifflera trois plats </a:t>
            </a:r>
          </a:p>
          <a:p>
            <a:pPr lvl="1"/>
            <a:r>
              <a:rPr lang="fr-FR" dirty="0"/>
              <a:t>3/ </a:t>
            </a:r>
            <a:r>
              <a:rPr lang="fr-FR" i="1" dirty="0"/>
              <a:t>Chez Fabio </a:t>
            </a:r>
          </a:p>
          <a:p>
            <a:pPr lvl="1"/>
            <a:r>
              <a:rPr lang="fr-FR" dirty="0"/>
              <a:t>4/ </a:t>
            </a:r>
            <a:r>
              <a:rPr lang="fr-FR" i="1" dirty="0"/>
              <a:t>El Rancho </a:t>
            </a:r>
          </a:p>
          <a:p>
            <a:pPr lvl="1"/>
            <a:r>
              <a:rPr lang="en-US" dirty="0"/>
              <a:t>5/ </a:t>
            </a:r>
            <a:r>
              <a:rPr lang="en-US" i="1" dirty="0"/>
              <a:t>El Cubano</a:t>
            </a:r>
          </a:p>
          <a:p>
            <a:pPr lvl="1"/>
            <a:r>
              <a:rPr lang="en-US" dirty="0"/>
              <a:t>6/ </a:t>
            </a:r>
            <a:r>
              <a:rPr lang="en-US" i="1" dirty="0"/>
              <a:t>New Orleans Restaurant</a:t>
            </a:r>
            <a:r>
              <a:rPr lang="en-US" dirty="0"/>
              <a:t> »</a:t>
            </a:r>
          </a:p>
          <a:p>
            <a:pPr lvl="0"/>
            <a:r>
              <a:rPr lang="fr-FR" dirty="0"/>
              <a:t>Plutôt : « Inventez un nom pour un restaurant proposant une cuisine tex-mex avec service à table et un décor type western. »</a:t>
            </a:r>
          </a:p>
        </p:txBody>
      </p:sp>
      <p:sp>
        <p:nvSpPr>
          <p:cNvPr id="6" name="Espace réservé du numéro de diapositive 5">
            <a:extLst>
              <a:ext uri="{FF2B5EF4-FFF2-40B4-BE49-F238E27FC236}">
                <a16:creationId xmlns:a16="http://schemas.microsoft.com/office/drawing/2014/main" id="{42FC7DEA-C38E-46AD-8D0F-5554A17FE106}"/>
              </a:ext>
            </a:extLst>
          </p:cNvPr>
          <p:cNvSpPr>
            <a:spLocks noGrp="1"/>
          </p:cNvSpPr>
          <p:nvPr>
            <p:ph type="sldNum" sz="quarter" idx="12"/>
          </p:nvPr>
        </p:nvSpPr>
        <p:spPr/>
        <p:txBody>
          <a:bodyPr/>
          <a:lstStyle/>
          <a:p>
            <a:fld id="{9C893FB6-AF10-4D21-940D-7F9D4D2B2FF2}" type="slidenum">
              <a:rPr lang="fr-FR" smtClean="0"/>
              <a:t>23</a:t>
            </a:fld>
            <a:endParaRPr lang="fr-FR"/>
          </a:p>
        </p:txBody>
      </p:sp>
    </p:spTree>
    <p:extLst>
      <p:ext uri="{BB962C8B-B14F-4D97-AF65-F5344CB8AC3E}">
        <p14:creationId xmlns:p14="http://schemas.microsoft.com/office/powerpoint/2010/main" val="1047142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798F40-BF8E-4A61-815A-AF719DD03075}"/>
              </a:ext>
            </a:extLst>
          </p:cNvPr>
          <p:cNvSpPr>
            <a:spLocks noGrp="1"/>
          </p:cNvSpPr>
          <p:nvPr>
            <p:ph type="title"/>
          </p:nvPr>
        </p:nvSpPr>
        <p:spPr/>
        <p:txBody>
          <a:bodyPr/>
          <a:lstStyle/>
          <a:p>
            <a:r>
              <a:rPr lang="fr-FR" dirty="0"/>
              <a:t>La QCM doit correspondre à l’objectif visé</a:t>
            </a:r>
          </a:p>
        </p:txBody>
      </p:sp>
      <p:graphicFrame>
        <p:nvGraphicFramePr>
          <p:cNvPr id="15" name="Espace réservé du contenu 14">
            <a:extLst>
              <a:ext uri="{FF2B5EF4-FFF2-40B4-BE49-F238E27FC236}">
                <a16:creationId xmlns:a16="http://schemas.microsoft.com/office/drawing/2014/main" id="{EE440C81-72B6-4071-AC7E-A75F559F4308}"/>
              </a:ext>
            </a:extLst>
          </p:cNvPr>
          <p:cNvGraphicFramePr>
            <a:graphicFrameLocks noGrp="1"/>
          </p:cNvGraphicFramePr>
          <p:nvPr>
            <p:ph idx="1"/>
            <p:extLst>
              <p:ext uri="{D42A27DB-BD31-4B8C-83A1-F6EECF244321}">
                <p14:modId xmlns:p14="http://schemas.microsoft.com/office/powerpoint/2010/main" val="1264609092"/>
              </p:ext>
            </p:extLst>
          </p:nvPr>
        </p:nvGraphicFramePr>
        <p:xfrm>
          <a:off x="2504880" y="2255550"/>
          <a:ext cx="7223666" cy="3318588"/>
        </p:xfrm>
        <a:graphic>
          <a:graphicData uri="http://schemas.openxmlformats.org/drawingml/2006/table">
            <a:tbl>
              <a:tblPr>
                <a:tableStyleId>{7E9639D4-E3E2-4D34-9284-5A2195B3D0D7}</a:tableStyleId>
              </a:tblPr>
              <a:tblGrid>
                <a:gridCol w="3611833">
                  <a:extLst>
                    <a:ext uri="{9D8B030D-6E8A-4147-A177-3AD203B41FA5}">
                      <a16:colId xmlns:a16="http://schemas.microsoft.com/office/drawing/2014/main" val="2446191682"/>
                    </a:ext>
                  </a:extLst>
                </a:gridCol>
                <a:gridCol w="3611833">
                  <a:extLst>
                    <a:ext uri="{9D8B030D-6E8A-4147-A177-3AD203B41FA5}">
                      <a16:colId xmlns:a16="http://schemas.microsoft.com/office/drawing/2014/main" val="3959537481"/>
                    </a:ext>
                  </a:extLst>
                </a:gridCol>
              </a:tblGrid>
              <a:tr h="298579">
                <a:tc>
                  <a:txBody>
                    <a:bodyPr/>
                    <a:lstStyle/>
                    <a:p>
                      <a:pPr algn="ctr">
                        <a:spcAft>
                          <a:spcPts val="0"/>
                        </a:spcAft>
                      </a:pPr>
                      <a:r>
                        <a:rPr lang="fr-FR" sz="2000" dirty="0">
                          <a:effectLst/>
                        </a:rPr>
                        <a:t>Où est la tanche ?</a:t>
                      </a:r>
                      <a:endParaRPr lang="fr-FR" sz="20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spcAft>
                          <a:spcPts val="0"/>
                        </a:spcAft>
                      </a:pPr>
                      <a:r>
                        <a:rPr lang="fr-FR" sz="2000" dirty="0">
                          <a:effectLst/>
                        </a:rPr>
                        <a:t>Le poisson ci-dessous est…</a:t>
                      </a:r>
                      <a:endParaRPr lang="fr-FR" sz="20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35189262"/>
                  </a:ext>
                </a:extLst>
              </a:tr>
              <a:tr h="3013788">
                <a:tc>
                  <a:txBody>
                    <a:bodyPr/>
                    <a:lstStyle/>
                    <a:p>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fr-FR" sz="1800" kern="1200" dirty="0">
                        <a:solidFill>
                          <a:schemeClr val="tx1"/>
                        </a:solidFill>
                        <a:effectLst/>
                        <a:latin typeface="+mn-lt"/>
                        <a:ea typeface="+mn-ea"/>
                        <a:cs typeface="+mn-cs"/>
                      </a:endParaRPr>
                    </a:p>
                    <a:p>
                      <a:endParaRPr lang="fr-FR" sz="1800" kern="1200" dirty="0">
                        <a:solidFill>
                          <a:schemeClr val="tx1"/>
                        </a:solidFill>
                        <a:effectLst/>
                        <a:latin typeface="+mn-lt"/>
                        <a:ea typeface="+mn-ea"/>
                        <a:cs typeface="+mn-cs"/>
                      </a:endParaRPr>
                    </a:p>
                    <a:p>
                      <a:endParaRPr lang="fr-FR" sz="1800" kern="1200" dirty="0">
                        <a:solidFill>
                          <a:schemeClr val="tx1"/>
                        </a:solidFill>
                        <a:effectLst/>
                        <a:latin typeface="+mn-lt"/>
                        <a:ea typeface="+mn-ea"/>
                        <a:cs typeface="+mn-cs"/>
                      </a:endParaRPr>
                    </a:p>
                    <a:p>
                      <a:pPr marL="539750" indent="0"/>
                      <a:r>
                        <a:rPr lang="fr-FR" sz="1800" kern="1200" dirty="0">
                          <a:solidFill>
                            <a:schemeClr val="tx1"/>
                          </a:solidFill>
                          <a:effectLst/>
                          <a:latin typeface="+mn-lt"/>
                          <a:ea typeface="+mn-ea"/>
                          <a:cs typeface="+mn-cs"/>
                        </a:rPr>
                        <a:t>1/ Un brochet</a:t>
                      </a:r>
                    </a:p>
                    <a:p>
                      <a:pPr marL="539750" indent="0"/>
                      <a:r>
                        <a:rPr lang="fr-FR" sz="1800" kern="1200" dirty="0">
                          <a:solidFill>
                            <a:schemeClr val="tx1"/>
                          </a:solidFill>
                          <a:effectLst/>
                          <a:latin typeface="+mn-lt"/>
                          <a:ea typeface="+mn-ea"/>
                          <a:cs typeface="+mn-cs"/>
                        </a:rPr>
                        <a:t> </a:t>
                      </a:r>
                    </a:p>
                    <a:p>
                      <a:pPr marL="539750" indent="0"/>
                      <a:r>
                        <a:rPr lang="fr-FR" sz="1800" kern="1200" dirty="0">
                          <a:solidFill>
                            <a:schemeClr val="tx1"/>
                          </a:solidFill>
                          <a:effectLst/>
                          <a:latin typeface="+mn-lt"/>
                          <a:ea typeface="+mn-ea"/>
                          <a:cs typeface="+mn-cs"/>
                        </a:rPr>
                        <a:t>2/ Une truite</a:t>
                      </a:r>
                    </a:p>
                    <a:p>
                      <a:pPr marL="539750" indent="0"/>
                      <a:r>
                        <a:rPr lang="fr-FR" sz="1800" kern="1200" dirty="0">
                          <a:solidFill>
                            <a:schemeClr val="tx1"/>
                          </a:solidFill>
                          <a:effectLst/>
                          <a:latin typeface="+mn-lt"/>
                          <a:ea typeface="+mn-ea"/>
                          <a:cs typeface="+mn-cs"/>
                        </a:rPr>
                        <a:t> </a:t>
                      </a:r>
                    </a:p>
                    <a:p>
                      <a:pPr marL="539750" indent="0"/>
                      <a:r>
                        <a:rPr lang="fr-FR" sz="1800" kern="1200" dirty="0">
                          <a:solidFill>
                            <a:schemeClr val="tx1"/>
                          </a:solidFill>
                          <a:effectLst/>
                          <a:latin typeface="+mn-lt"/>
                          <a:ea typeface="+mn-ea"/>
                          <a:cs typeface="+mn-cs"/>
                        </a:rPr>
                        <a:t>3/ Une carpe</a:t>
                      </a:r>
                    </a:p>
                    <a:p>
                      <a:pPr marL="539750" indent="0"/>
                      <a:r>
                        <a:rPr lang="fr-FR" sz="1800" kern="1200" dirty="0">
                          <a:solidFill>
                            <a:schemeClr val="tx1"/>
                          </a:solidFill>
                          <a:effectLst/>
                          <a:latin typeface="+mn-lt"/>
                          <a:ea typeface="+mn-ea"/>
                          <a:cs typeface="+mn-cs"/>
                        </a:rPr>
                        <a:t> </a:t>
                      </a:r>
                    </a:p>
                    <a:p>
                      <a:pPr marL="539750" indent="0"/>
                      <a:r>
                        <a:rPr lang="fr-FR" sz="1800" kern="1200" dirty="0">
                          <a:solidFill>
                            <a:schemeClr val="tx1"/>
                          </a:solidFill>
                          <a:effectLst/>
                          <a:latin typeface="+mn-lt"/>
                          <a:ea typeface="+mn-ea"/>
                          <a:cs typeface="+mn-cs"/>
                        </a:rPr>
                        <a:t>4/ Une tanche</a:t>
                      </a:r>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722933107"/>
                  </a:ext>
                </a:extLst>
              </a:tr>
            </a:tbl>
          </a:graphicData>
        </a:graphic>
      </p:graphicFrame>
      <p:sp>
        <p:nvSpPr>
          <p:cNvPr id="6" name="Espace réservé du numéro de diapositive 5">
            <a:extLst>
              <a:ext uri="{FF2B5EF4-FFF2-40B4-BE49-F238E27FC236}">
                <a16:creationId xmlns:a16="http://schemas.microsoft.com/office/drawing/2014/main" id="{DA07906B-87ED-4DDB-8C39-D7F3B997C1E2}"/>
              </a:ext>
            </a:extLst>
          </p:cNvPr>
          <p:cNvSpPr>
            <a:spLocks noGrp="1"/>
          </p:cNvSpPr>
          <p:nvPr>
            <p:ph type="sldNum" sz="quarter" idx="12"/>
          </p:nvPr>
        </p:nvSpPr>
        <p:spPr/>
        <p:txBody>
          <a:bodyPr/>
          <a:lstStyle/>
          <a:p>
            <a:fld id="{9C893FB6-AF10-4D21-940D-7F9D4D2B2FF2}" type="slidenum">
              <a:rPr lang="fr-FR" smtClean="0"/>
              <a:pPr/>
              <a:t>24</a:t>
            </a:fld>
            <a:endParaRPr lang="fr-FR"/>
          </a:p>
        </p:txBody>
      </p:sp>
      <p:pic>
        <p:nvPicPr>
          <p:cNvPr id="21" name="Image 20" descr="Une image contenant texte&#10;&#10;Description générée automatiquement">
            <a:extLst>
              <a:ext uri="{FF2B5EF4-FFF2-40B4-BE49-F238E27FC236}">
                <a16:creationId xmlns:a16="http://schemas.microsoft.com/office/drawing/2014/main" id="{5C388E34-3947-4B6B-B88D-6BDC95A2C374}"/>
              </a:ext>
            </a:extLst>
          </p:cNvPr>
          <p:cNvPicPr/>
          <p:nvPr/>
        </p:nvPicPr>
        <p:blipFill>
          <a:blip r:embed="rId4">
            <a:extLst>
              <a:ext uri="{28A0092B-C50C-407E-A947-70E740481C1C}">
                <a14:useLocalDpi xmlns:a14="http://schemas.microsoft.com/office/drawing/2010/main" val="0"/>
              </a:ext>
            </a:extLst>
          </a:blip>
          <a:stretch>
            <a:fillRect/>
          </a:stretch>
        </p:blipFill>
        <p:spPr>
          <a:xfrm>
            <a:off x="3364191" y="2723292"/>
            <a:ext cx="1992630" cy="2634615"/>
          </a:xfrm>
          <a:prstGeom prst="rect">
            <a:avLst/>
          </a:prstGeom>
        </p:spPr>
      </p:pic>
      <p:pic>
        <p:nvPicPr>
          <p:cNvPr id="22" name="Image 21" descr="Une image contenant texte&#10;&#10;Description générée automatiquement">
            <a:extLst>
              <a:ext uri="{FF2B5EF4-FFF2-40B4-BE49-F238E27FC236}">
                <a16:creationId xmlns:a16="http://schemas.microsoft.com/office/drawing/2014/main" id="{3C5E9017-724E-473B-BFC6-4E6413FCE2A1}"/>
              </a:ext>
            </a:extLst>
          </p:cNvPr>
          <p:cNvPicPr/>
          <p:nvPr/>
        </p:nvPicPr>
        <p:blipFill rotWithShape="1">
          <a:blip r:embed="rId4">
            <a:extLst>
              <a:ext uri="{28A0092B-C50C-407E-A947-70E740481C1C}">
                <a14:useLocalDpi xmlns:a14="http://schemas.microsoft.com/office/drawing/2010/main" val="0"/>
              </a:ext>
            </a:extLst>
          </a:blip>
          <a:srcRect l="12367" t="22236" r="13259" b="48771"/>
          <a:stretch/>
        </p:blipFill>
        <p:spPr bwMode="auto">
          <a:xfrm>
            <a:off x="7109745" y="2666365"/>
            <a:ext cx="1480820" cy="762635"/>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56472189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DC7F308-821C-4F7F-9B90-173A588C3683}"/>
              </a:ext>
            </a:extLst>
          </p:cNvPr>
          <p:cNvSpPr>
            <a:spLocks noGrp="1"/>
          </p:cNvSpPr>
          <p:nvPr>
            <p:ph type="title"/>
          </p:nvPr>
        </p:nvSpPr>
        <p:spPr/>
        <p:txBody>
          <a:bodyPr/>
          <a:lstStyle/>
          <a:p>
            <a:r>
              <a:rPr lang="fr-FR" dirty="0"/>
              <a:t>La QCM ne doit pas perturber les apprentissages</a:t>
            </a:r>
          </a:p>
        </p:txBody>
      </p:sp>
      <p:sp>
        <p:nvSpPr>
          <p:cNvPr id="3" name="Espace réservé du texte 2">
            <a:extLst>
              <a:ext uri="{FF2B5EF4-FFF2-40B4-BE49-F238E27FC236}">
                <a16:creationId xmlns:a16="http://schemas.microsoft.com/office/drawing/2014/main" id="{48471169-E789-469B-B62C-9336DC924098}"/>
              </a:ext>
            </a:extLst>
          </p:cNvPr>
          <p:cNvSpPr>
            <a:spLocks noGrp="1"/>
          </p:cNvSpPr>
          <p:nvPr>
            <p:ph sz="half" idx="1"/>
          </p:nvPr>
        </p:nvSpPr>
        <p:spPr/>
        <p:txBody>
          <a:bodyPr>
            <a:normAutofit lnSpcReduction="10000"/>
          </a:bodyPr>
          <a:lstStyle/>
          <a:p>
            <a:pPr lvl="0"/>
            <a:r>
              <a:rPr lang="fr-FR" dirty="0"/>
              <a:t>Au lieu de : « Quelle phrase ne contient pas de faute d’orthographe ? </a:t>
            </a:r>
          </a:p>
          <a:p>
            <a:pPr lvl="1"/>
            <a:r>
              <a:rPr lang="fr-FR" dirty="0"/>
              <a:t>1/ Je vous ai fait </a:t>
            </a:r>
            <a:r>
              <a:rPr lang="fr-FR" dirty="0" err="1"/>
              <a:t>patientê</a:t>
            </a:r>
            <a:r>
              <a:rPr lang="fr-FR" dirty="0"/>
              <a:t>. </a:t>
            </a:r>
          </a:p>
          <a:p>
            <a:pPr lvl="1"/>
            <a:r>
              <a:rPr lang="fr-FR" dirty="0"/>
              <a:t>2/ Vous êtes arrivez. </a:t>
            </a:r>
          </a:p>
          <a:p>
            <a:pPr lvl="1"/>
            <a:r>
              <a:rPr lang="fr-FR" dirty="0"/>
              <a:t>3/ J’ai jouer. </a:t>
            </a:r>
          </a:p>
          <a:p>
            <a:pPr lvl="1"/>
            <a:r>
              <a:rPr lang="fr-FR" dirty="0"/>
              <a:t>4/ Vous venez.</a:t>
            </a:r>
          </a:p>
        </p:txBody>
      </p:sp>
      <p:sp>
        <p:nvSpPr>
          <p:cNvPr id="7" name="Espace réservé du contenu 6">
            <a:extLst>
              <a:ext uri="{FF2B5EF4-FFF2-40B4-BE49-F238E27FC236}">
                <a16:creationId xmlns:a16="http://schemas.microsoft.com/office/drawing/2014/main" id="{51076D30-899F-49B5-8B18-C37DA6790571}"/>
              </a:ext>
            </a:extLst>
          </p:cNvPr>
          <p:cNvSpPr>
            <a:spLocks noGrp="1"/>
          </p:cNvSpPr>
          <p:nvPr>
            <p:ph sz="half" idx="2"/>
          </p:nvPr>
        </p:nvSpPr>
        <p:spPr/>
        <p:txBody>
          <a:bodyPr>
            <a:normAutofit lnSpcReduction="10000"/>
          </a:bodyPr>
          <a:lstStyle/>
          <a:p>
            <a:pPr lvl="0"/>
            <a:r>
              <a:rPr lang="fr-FR" dirty="0"/>
              <a:t>Plutôt : « Complétez les expressions</a:t>
            </a:r>
          </a:p>
          <a:p>
            <a:pPr lvl="1"/>
            <a:r>
              <a:rPr lang="fr-FR" dirty="0"/>
              <a:t>Je vous ai fait patient…</a:t>
            </a:r>
          </a:p>
          <a:p>
            <a:pPr lvl="2"/>
            <a:r>
              <a:rPr lang="fr-FR" dirty="0"/>
              <a:t>l/ </a:t>
            </a:r>
            <a:r>
              <a:rPr lang="fr-FR" dirty="0" err="1"/>
              <a:t>é</a:t>
            </a:r>
            <a:r>
              <a:rPr lang="fr-FR" dirty="0"/>
              <a:t> </a:t>
            </a:r>
          </a:p>
          <a:p>
            <a:pPr lvl="2"/>
            <a:r>
              <a:rPr lang="fr-FR" dirty="0"/>
              <a:t>2/ er</a:t>
            </a:r>
          </a:p>
          <a:p>
            <a:pPr lvl="2"/>
            <a:r>
              <a:rPr lang="fr-FR" dirty="0"/>
              <a:t>3/ ez »</a:t>
            </a:r>
          </a:p>
          <a:p>
            <a:pPr lvl="1"/>
            <a:r>
              <a:rPr lang="fr-FR" dirty="0"/>
              <a:t>Vous êtes </a:t>
            </a:r>
            <a:r>
              <a:rPr lang="fr-FR" dirty="0" err="1"/>
              <a:t>arriv</a:t>
            </a:r>
            <a:r>
              <a:rPr lang="fr-FR" dirty="0"/>
              <a:t>…</a:t>
            </a:r>
          </a:p>
          <a:p>
            <a:pPr lvl="2"/>
            <a:r>
              <a:rPr lang="fr-FR" dirty="0"/>
              <a:t>l/ </a:t>
            </a:r>
            <a:r>
              <a:rPr lang="fr-FR" dirty="0" err="1"/>
              <a:t>és</a:t>
            </a:r>
            <a:endParaRPr lang="fr-FR" dirty="0"/>
          </a:p>
          <a:p>
            <a:pPr lvl="2"/>
            <a:r>
              <a:rPr lang="fr-FR" dirty="0"/>
              <a:t>2/ er</a:t>
            </a:r>
          </a:p>
          <a:p>
            <a:pPr lvl="2"/>
            <a:r>
              <a:rPr lang="fr-FR" dirty="0"/>
              <a:t>3/ ez »</a:t>
            </a:r>
          </a:p>
          <a:p>
            <a:pPr lvl="1"/>
            <a:r>
              <a:rPr lang="fr-FR" dirty="0"/>
              <a:t>J’ai </a:t>
            </a:r>
            <a:r>
              <a:rPr lang="fr-FR" dirty="0" err="1"/>
              <a:t>jou</a:t>
            </a:r>
            <a:r>
              <a:rPr lang="fr-FR" dirty="0"/>
              <a:t>… </a:t>
            </a:r>
          </a:p>
          <a:p>
            <a:pPr lvl="2"/>
            <a:r>
              <a:rPr lang="fr-FR" dirty="0"/>
              <a:t>l/ </a:t>
            </a:r>
            <a:r>
              <a:rPr lang="fr-FR" dirty="0" err="1"/>
              <a:t>é</a:t>
            </a:r>
            <a:r>
              <a:rPr lang="fr-FR" dirty="0"/>
              <a:t> </a:t>
            </a:r>
          </a:p>
          <a:p>
            <a:pPr lvl="2"/>
            <a:r>
              <a:rPr lang="fr-FR" dirty="0"/>
              <a:t>2/ er</a:t>
            </a:r>
          </a:p>
          <a:p>
            <a:pPr lvl="2"/>
            <a:r>
              <a:rPr lang="fr-FR" dirty="0"/>
              <a:t>3/ ez »</a:t>
            </a:r>
          </a:p>
          <a:p>
            <a:endParaRPr lang="fr-FR" dirty="0"/>
          </a:p>
        </p:txBody>
      </p:sp>
      <p:sp>
        <p:nvSpPr>
          <p:cNvPr id="6" name="Espace réservé du numéro de diapositive 5">
            <a:extLst>
              <a:ext uri="{FF2B5EF4-FFF2-40B4-BE49-F238E27FC236}">
                <a16:creationId xmlns:a16="http://schemas.microsoft.com/office/drawing/2014/main" id="{5EA28CA6-6065-4CAA-A6F7-4018C0414DBB}"/>
              </a:ext>
            </a:extLst>
          </p:cNvPr>
          <p:cNvSpPr>
            <a:spLocks noGrp="1"/>
          </p:cNvSpPr>
          <p:nvPr>
            <p:ph type="sldNum" sz="quarter" idx="12"/>
          </p:nvPr>
        </p:nvSpPr>
        <p:spPr/>
        <p:txBody>
          <a:bodyPr/>
          <a:lstStyle/>
          <a:p>
            <a:fld id="{9C893FB6-AF10-4D21-940D-7F9D4D2B2FF2}" type="slidenum">
              <a:rPr lang="fr-FR" smtClean="0"/>
              <a:t>25</a:t>
            </a:fld>
            <a:endParaRPr lang="fr-FR"/>
          </a:p>
        </p:txBody>
      </p:sp>
    </p:spTree>
    <p:extLst>
      <p:ext uri="{BB962C8B-B14F-4D97-AF65-F5344CB8AC3E}">
        <p14:creationId xmlns:p14="http://schemas.microsoft.com/office/powerpoint/2010/main" val="53851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47600FC-03F2-42E0-8414-DC5FFA5D8C3A}"/>
              </a:ext>
            </a:extLst>
          </p:cNvPr>
          <p:cNvSpPr>
            <a:spLocks noGrp="1"/>
          </p:cNvSpPr>
          <p:nvPr>
            <p:ph type="title"/>
          </p:nvPr>
        </p:nvSpPr>
        <p:spPr/>
        <p:txBody>
          <a:bodyPr/>
          <a:lstStyle/>
          <a:p>
            <a:r>
              <a:rPr lang="fr-FR"/>
              <a:t>La QCM doit renseigner sur le processus mental utilisé par l'étudiant</a:t>
            </a:r>
          </a:p>
        </p:txBody>
      </p:sp>
      <p:sp>
        <p:nvSpPr>
          <p:cNvPr id="3" name="Espace réservé du texte 2">
            <a:extLst>
              <a:ext uri="{FF2B5EF4-FFF2-40B4-BE49-F238E27FC236}">
                <a16:creationId xmlns:a16="http://schemas.microsoft.com/office/drawing/2014/main" id="{B377744D-BAB2-427F-A4AE-6AF2B0C51B40}"/>
              </a:ext>
            </a:extLst>
          </p:cNvPr>
          <p:cNvSpPr>
            <a:spLocks noGrp="1"/>
          </p:cNvSpPr>
          <p:nvPr>
            <p:ph sz="half" idx="1"/>
          </p:nvPr>
        </p:nvSpPr>
        <p:spPr>
          <a:xfrm>
            <a:off x="4524202" y="2340118"/>
            <a:ext cx="3175462" cy="3740641"/>
          </a:xfrm>
        </p:spPr>
        <p:txBody>
          <a:bodyPr>
            <a:normAutofit/>
          </a:bodyPr>
          <a:lstStyle/>
          <a:p>
            <a:pPr lvl="0"/>
            <a:r>
              <a:rPr lang="fr-FR" dirty="0"/>
              <a:t>Au lieu de : « Quel est le résultat de la formule : </a:t>
            </a:r>
          </a:p>
          <a:p>
            <a:pPr lvl="1"/>
            <a:r>
              <a:rPr lang="fr-FR" dirty="0"/>
              <a:t>1/ 0 </a:t>
            </a:r>
          </a:p>
          <a:p>
            <a:pPr lvl="1"/>
            <a:r>
              <a:rPr lang="fr-FR" dirty="0"/>
              <a:t>2/ 337 </a:t>
            </a:r>
          </a:p>
          <a:p>
            <a:pPr lvl="1"/>
            <a:r>
              <a:rPr lang="fr-FR" dirty="0"/>
              <a:t>3/ 1 027 </a:t>
            </a:r>
          </a:p>
          <a:p>
            <a:pPr lvl="1"/>
            <a:r>
              <a:rPr lang="fr-FR" dirty="0"/>
              <a:t>4/ 2 089 »</a:t>
            </a:r>
          </a:p>
        </p:txBody>
      </p:sp>
      <p:sp>
        <p:nvSpPr>
          <p:cNvPr id="7" name="Espace réservé du contenu 6">
            <a:extLst>
              <a:ext uri="{FF2B5EF4-FFF2-40B4-BE49-F238E27FC236}">
                <a16:creationId xmlns:a16="http://schemas.microsoft.com/office/drawing/2014/main" id="{D25C2971-52FB-46FC-9C33-5FDCBF365C73}"/>
              </a:ext>
            </a:extLst>
          </p:cNvPr>
          <p:cNvSpPr>
            <a:spLocks noGrp="1"/>
          </p:cNvSpPr>
          <p:nvPr>
            <p:ph sz="half" idx="2"/>
          </p:nvPr>
        </p:nvSpPr>
        <p:spPr>
          <a:xfrm>
            <a:off x="7699664" y="2639290"/>
            <a:ext cx="3322828" cy="3441469"/>
          </a:xfrm>
        </p:spPr>
        <p:txBody>
          <a:bodyPr/>
          <a:lstStyle/>
          <a:p>
            <a:pPr lvl="0"/>
            <a:r>
              <a:rPr lang="fr-FR" dirty="0"/>
              <a:t>Plutôt les solutions :</a:t>
            </a:r>
          </a:p>
          <a:p>
            <a:pPr lvl="1"/>
            <a:r>
              <a:rPr lang="fr-FR" dirty="0"/>
              <a:t>1/ 10 </a:t>
            </a:r>
          </a:p>
          <a:p>
            <a:pPr lvl="1"/>
            <a:r>
              <a:rPr lang="fr-FR" dirty="0"/>
              <a:t>2/ 327 </a:t>
            </a:r>
          </a:p>
          <a:p>
            <a:pPr lvl="1"/>
            <a:r>
              <a:rPr lang="fr-FR" dirty="0"/>
              <a:t>3/ 337 </a:t>
            </a:r>
          </a:p>
          <a:p>
            <a:pPr lvl="1"/>
            <a:r>
              <a:rPr lang="fr-FR" dirty="0"/>
              <a:t>4/ 347</a:t>
            </a:r>
          </a:p>
          <a:p>
            <a:pPr marL="45720" indent="0">
              <a:buNone/>
            </a:pPr>
            <a:endParaRPr lang="fr-FR" dirty="0"/>
          </a:p>
        </p:txBody>
      </p:sp>
      <p:sp>
        <p:nvSpPr>
          <p:cNvPr id="6" name="Espace réservé du numéro de diapositive 5">
            <a:extLst>
              <a:ext uri="{FF2B5EF4-FFF2-40B4-BE49-F238E27FC236}">
                <a16:creationId xmlns:a16="http://schemas.microsoft.com/office/drawing/2014/main" id="{6C6B2CBA-8407-4E36-8E9E-59F2FEDB5539}"/>
              </a:ext>
            </a:extLst>
          </p:cNvPr>
          <p:cNvSpPr>
            <a:spLocks noGrp="1"/>
          </p:cNvSpPr>
          <p:nvPr>
            <p:ph type="sldNum" sz="quarter" idx="12"/>
          </p:nvPr>
        </p:nvSpPr>
        <p:spPr/>
        <p:txBody>
          <a:bodyPr/>
          <a:lstStyle/>
          <a:p>
            <a:fld id="{9C893FB6-AF10-4D21-940D-7F9D4D2B2FF2}" type="slidenum">
              <a:rPr lang="fr-FR" smtClean="0"/>
              <a:t>26</a:t>
            </a:fld>
            <a:endParaRPr lang="fr-FR"/>
          </a:p>
        </p:txBody>
      </p:sp>
      <p:pic>
        <p:nvPicPr>
          <p:cNvPr id="8" name="Image 7">
            <a:extLst>
              <a:ext uri="{FF2B5EF4-FFF2-40B4-BE49-F238E27FC236}">
                <a16:creationId xmlns:a16="http://schemas.microsoft.com/office/drawing/2014/main" id="{37D7D713-E008-4943-9A34-F82A45FEBD92}"/>
              </a:ext>
            </a:extLst>
          </p:cNvPr>
          <p:cNvPicPr/>
          <p:nvPr/>
        </p:nvPicPr>
        <p:blipFill>
          <a:blip r:embed="rId4"/>
          <a:stretch>
            <a:fillRect/>
          </a:stretch>
        </p:blipFill>
        <p:spPr>
          <a:xfrm>
            <a:off x="1169508" y="2340119"/>
            <a:ext cx="2830992" cy="1743508"/>
          </a:xfrm>
          <a:prstGeom prst="rect">
            <a:avLst/>
          </a:prstGeom>
          <a:ln w="3175"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39121818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8857C78-28C1-4CE9-9E9B-CBB8E8ECC4F2}"/>
              </a:ext>
            </a:extLst>
          </p:cNvPr>
          <p:cNvSpPr>
            <a:spLocks noGrp="1"/>
          </p:cNvSpPr>
          <p:nvPr>
            <p:ph type="title"/>
          </p:nvPr>
        </p:nvSpPr>
        <p:spPr/>
        <p:txBody>
          <a:bodyPr/>
          <a:lstStyle/>
          <a:p>
            <a:r>
              <a:rPr lang="fr-FR" dirty="0"/>
              <a:t>Préciser sur quelle partie de l'énoncé </a:t>
            </a:r>
            <a:br>
              <a:rPr lang="fr-FR" dirty="0"/>
            </a:br>
            <a:r>
              <a:rPr lang="fr-FR" dirty="0"/>
              <a:t>porte la question</a:t>
            </a:r>
          </a:p>
        </p:txBody>
      </p:sp>
      <p:sp>
        <p:nvSpPr>
          <p:cNvPr id="3" name="Espace réservé du texte 2">
            <a:extLst>
              <a:ext uri="{FF2B5EF4-FFF2-40B4-BE49-F238E27FC236}">
                <a16:creationId xmlns:a16="http://schemas.microsoft.com/office/drawing/2014/main" id="{279A7320-E73A-484C-9BF1-139E8DA9CE50}"/>
              </a:ext>
            </a:extLst>
          </p:cNvPr>
          <p:cNvSpPr>
            <a:spLocks noGrp="1"/>
          </p:cNvSpPr>
          <p:nvPr>
            <p:ph sz="half" idx="1"/>
          </p:nvPr>
        </p:nvSpPr>
        <p:spPr/>
        <p:txBody>
          <a:bodyPr>
            <a:normAutofit/>
          </a:bodyPr>
          <a:lstStyle/>
          <a:p>
            <a:pPr lvl="0"/>
            <a:r>
              <a:rPr lang="fr-FR" dirty="0"/>
              <a:t>Au lieu de : « La fermentation des vins blancs se déroule le plus souvent entre 18 et 20 °C parce que, lors de la cuvaison, on ne cherche pas la macération, mais le développement d’arômes typiques des vins blancs : </a:t>
            </a:r>
          </a:p>
          <a:p>
            <a:pPr lvl="1"/>
            <a:r>
              <a:rPr lang="fr-FR" dirty="0"/>
              <a:t>1/ Vrai </a:t>
            </a:r>
          </a:p>
          <a:p>
            <a:pPr lvl="1"/>
            <a:r>
              <a:rPr lang="fr-FR" dirty="0"/>
              <a:t>2/ Faux ». </a:t>
            </a:r>
          </a:p>
        </p:txBody>
      </p:sp>
      <p:sp>
        <p:nvSpPr>
          <p:cNvPr id="7" name="Espace réservé du contenu 6">
            <a:extLst>
              <a:ext uri="{FF2B5EF4-FFF2-40B4-BE49-F238E27FC236}">
                <a16:creationId xmlns:a16="http://schemas.microsoft.com/office/drawing/2014/main" id="{2CB9B5B0-936B-42E1-AA1E-121FDF1E9E14}"/>
              </a:ext>
            </a:extLst>
          </p:cNvPr>
          <p:cNvSpPr>
            <a:spLocks noGrp="1"/>
          </p:cNvSpPr>
          <p:nvPr>
            <p:ph sz="half" idx="2"/>
          </p:nvPr>
        </p:nvSpPr>
        <p:spPr/>
        <p:txBody>
          <a:bodyPr>
            <a:normAutofit/>
          </a:bodyPr>
          <a:lstStyle/>
          <a:p>
            <a:pPr lvl="0"/>
            <a:r>
              <a:rPr lang="fr-FR" dirty="0"/>
              <a:t>Plutôt : « La fermentation des vins blancs se déroule le plus souvent </a:t>
            </a:r>
            <a:r>
              <a:rPr lang="fr-FR" u="sng" dirty="0"/>
              <a:t>entre 18 et 20 °C </a:t>
            </a:r>
            <a:r>
              <a:rPr lang="fr-FR" dirty="0"/>
              <a:t>parce que, lors de la cuvaison, on ne cherche pas la macération, mais le développement d’arômes typiques des vins blancs : </a:t>
            </a:r>
          </a:p>
          <a:p>
            <a:pPr lvl="1"/>
            <a:r>
              <a:rPr lang="fr-FR" dirty="0"/>
              <a:t>1/ Vrai </a:t>
            </a:r>
          </a:p>
          <a:p>
            <a:pPr lvl="1"/>
            <a:r>
              <a:rPr lang="fr-FR" dirty="0"/>
              <a:t>2/ Faux »</a:t>
            </a:r>
          </a:p>
          <a:p>
            <a:endParaRPr lang="fr-FR" dirty="0"/>
          </a:p>
        </p:txBody>
      </p:sp>
      <p:sp>
        <p:nvSpPr>
          <p:cNvPr id="6" name="Espace réservé du numéro de diapositive 5">
            <a:extLst>
              <a:ext uri="{FF2B5EF4-FFF2-40B4-BE49-F238E27FC236}">
                <a16:creationId xmlns:a16="http://schemas.microsoft.com/office/drawing/2014/main" id="{A59AC9D9-4A03-4E0C-9BD3-2A0146362C30}"/>
              </a:ext>
            </a:extLst>
          </p:cNvPr>
          <p:cNvSpPr>
            <a:spLocks noGrp="1"/>
          </p:cNvSpPr>
          <p:nvPr>
            <p:ph type="sldNum" sz="quarter" idx="12"/>
          </p:nvPr>
        </p:nvSpPr>
        <p:spPr/>
        <p:txBody>
          <a:bodyPr/>
          <a:lstStyle/>
          <a:p>
            <a:fld id="{9C893FB6-AF10-4D21-940D-7F9D4D2B2FF2}" type="slidenum">
              <a:rPr lang="fr-FR" smtClean="0"/>
              <a:t>27</a:t>
            </a:fld>
            <a:endParaRPr lang="fr-FR"/>
          </a:p>
        </p:txBody>
      </p:sp>
    </p:spTree>
    <p:extLst>
      <p:ext uri="{BB962C8B-B14F-4D97-AF65-F5344CB8AC3E}">
        <p14:creationId xmlns:p14="http://schemas.microsoft.com/office/powerpoint/2010/main" val="8218899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EAD372A-F310-4E68-B903-7AF71AAC990A}"/>
              </a:ext>
            </a:extLst>
          </p:cNvPr>
          <p:cNvSpPr>
            <a:spLocks noGrp="1"/>
          </p:cNvSpPr>
          <p:nvPr>
            <p:ph type="title"/>
          </p:nvPr>
        </p:nvSpPr>
        <p:spPr/>
        <p:txBody>
          <a:bodyPr/>
          <a:lstStyle/>
          <a:p>
            <a:r>
              <a:rPr lang="fr-FR"/>
              <a:t>Ne pas induire de jugement de valeur</a:t>
            </a:r>
          </a:p>
        </p:txBody>
      </p:sp>
      <p:sp>
        <p:nvSpPr>
          <p:cNvPr id="3" name="Espace réservé du texte 2">
            <a:extLst>
              <a:ext uri="{FF2B5EF4-FFF2-40B4-BE49-F238E27FC236}">
                <a16:creationId xmlns:a16="http://schemas.microsoft.com/office/drawing/2014/main" id="{615F87B5-7421-4998-80D3-A289980DA1EA}"/>
              </a:ext>
            </a:extLst>
          </p:cNvPr>
          <p:cNvSpPr>
            <a:spLocks noGrp="1"/>
          </p:cNvSpPr>
          <p:nvPr>
            <p:ph idx="1"/>
          </p:nvPr>
        </p:nvSpPr>
        <p:spPr/>
        <p:txBody>
          <a:bodyPr/>
          <a:lstStyle/>
          <a:p>
            <a:pPr lvl="0"/>
            <a:r>
              <a:rPr lang="fr-FR" dirty="0"/>
              <a:t>« Lequel, parmi ces crus, est le meilleur ? : </a:t>
            </a:r>
          </a:p>
          <a:p>
            <a:pPr lvl="1"/>
            <a:r>
              <a:rPr lang="fr-FR" dirty="0"/>
              <a:t>1/ La Romanée Conti </a:t>
            </a:r>
          </a:p>
          <a:p>
            <a:pPr lvl="1"/>
            <a:r>
              <a:rPr lang="fr-FR" dirty="0"/>
              <a:t>2/ Pauillac Château Latour </a:t>
            </a:r>
          </a:p>
          <a:p>
            <a:pPr lvl="1"/>
            <a:r>
              <a:rPr lang="fr-FR" dirty="0"/>
              <a:t>3/ Champagne Krug Clos du Mesnil </a:t>
            </a:r>
          </a:p>
          <a:p>
            <a:pPr lvl="1"/>
            <a:r>
              <a:rPr lang="fr-FR" dirty="0"/>
              <a:t>4/ Savennières Coulée de Serrant »</a:t>
            </a:r>
          </a:p>
        </p:txBody>
      </p:sp>
      <p:sp>
        <p:nvSpPr>
          <p:cNvPr id="6" name="Espace réservé du numéro de diapositive 5">
            <a:extLst>
              <a:ext uri="{FF2B5EF4-FFF2-40B4-BE49-F238E27FC236}">
                <a16:creationId xmlns:a16="http://schemas.microsoft.com/office/drawing/2014/main" id="{4CDB3B34-C238-4C04-A0C3-AB73A289E4C5}"/>
              </a:ext>
            </a:extLst>
          </p:cNvPr>
          <p:cNvSpPr>
            <a:spLocks noGrp="1"/>
          </p:cNvSpPr>
          <p:nvPr>
            <p:ph type="sldNum" sz="quarter" idx="12"/>
          </p:nvPr>
        </p:nvSpPr>
        <p:spPr/>
        <p:txBody>
          <a:bodyPr/>
          <a:lstStyle/>
          <a:p>
            <a:fld id="{9C893FB6-AF10-4D21-940D-7F9D4D2B2FF2}" type="slidenum">
              <a:rPr lang="fr-FR" smtClean="0"/>
              <a:t>28</a:t>
            </a:fld>
            <a:endParaRPr lang="fr-FR"/>
          </a:p>
        </p:txBody>
      </p:sp>
    </p:spTree>
    <p:extLst>
      <p:ext uri="{BB962C8B-B14F-4D97-AF65-F5344CB8AC3E}">
        <p14:creationId xmlns:p14="http://schemas.microsoft.com/office/powerpoint/2010/main" val="52737808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1D307E6-BB53-46A6-B9EA-29F0E8C360E0}"/>
              </a:ext>
            </a:extLst>
          </p:cNvPr>
          <p:cNvSpPr>
            <a:spLocks noGrp="1"/>
          </p:cNvSpPr>
          <p:nvPr>
            <p:ph type="title"/>
          </p:nvPr>
        </p:nvSpPr>
        <p:spPr/>
        <p:txBody>
          <a:bodyPr/>
          <a:lstStyle/>
          <a:p>
            <a:r>
              <a:rPr lang="fr-FR" dirty="0"/>
              <a:t>Présenter le problème dans l’énoncé</a:t>
            </a:r>
          </a:p>
        </p:txBody>
      </p:sp>
      <p:sp>
        <p:nvSpPr>
          <p:cNvPr id="3" name="Espace réservé du texte 2">
            <a:extLst>
              <a:ext uri="{FF2B5EF4-FFF2-40B4-BE49-F238E27FC236}">
                <a16:creationId xmlns:a16="http://schemas.microsoft.com/office/drawing/2014/main" id="{40717662-798D-4344-A8FD-E391ED210039}"/>
              </a:ext>
            </a:extLst>
          </p:cNvPr>
          <p:cNvSpPr>
            <a:spLocks noGrp="1"/>
          </p:cNvSpPr>
          <p:nvPr>
            <p:ph sz="half" idx="1"/>
          </p:nvPr>
        </p:nvSpPr>
        <p:spPr/>
        <p:txBody>
          <a:bodyPr>
            <a:normAutofit/>
          </a:bodyPr>
          <a:lstStyle/>
          <a:p>
            <a:pPr lvl="0"/>
            <a:r>
              <a:rPr lang="fr-FR" dirty="0"/>
              <a:t>Au lieu de : « En vinification en rouge (méthode traditionnelle), lors de la cuvaison… </a:t>
            </a:r>
          </a:p>
          <a:p>
            <a:pPr lvl="1"/>
            <a:r>
              <a:rPr lang="fr-FR" dirty="0"/>
              <a:t>1/ Les levures transforment le sucre en alcool.</a:t>
            </a:r>
          </a:p>
          <a:p>
            <a:pPr lvl="1"/>
            <a:r>
              <a:rPr lang="fr-FR" dirty="0"/>
              <a:t>2/ Les anthocyanes passent de la pulpe vers la peau.</a:t>
            </a:r>
          </a:p>
          <a:p>
            <a:pPr lvl="1"/>
            <a:r>
              <a:rPr lang="fr-FR" dirty="0"/>
              <a:t>3/ de l’acide acétique est produit.</a:t>
            </a:r>
          </a:p>
          <a:p>
            <a:pPr lvl="1"/>
            <a:r>
              <a:rPr lang="fr-FR" dirty="0"/>
              <a:t>4/ Les polyphénols sont dégradés. »</a:t>
            </a:r>
          </a:p>
          <a:p>
            <a:pPr lvl="0"/>
            <a:endParaRPr lang="fr-FR" dirty="0"/>
          </a:p>
        </p:txBody>
      </p:sp>
      <p:sp>
        <p:nvSpPr>
          <p:cNvPr id="7" name="Espace réservé du contenu 6">
            <a:extLst>
              <a:ext uri="{FF2B5EF4-FFF2-40B4-BE49-F238E27FC236}">
                <a16:creationId xmlns:a16="http://schemas.microsoft.com/office/drawing/2014/main" id="{7EBF0694-84C9-4E95-8A58-C4DC484E4C0D}"/>
              </a:ext>
            </a:extLst>
          </p:cNvPr>
          <p:cNvSpPr>
            <a:spLocks noGrp="1"/>
          </p:cNvSpPr>
          <p:nvPr>
            <p:ph sz="half" idx="2"/>
          </p:nvPr>
        </p:nvSpPr>
        <p:spPr/>
        <p:txBody>
          <a:bodyPr>
            <a:normAutofit/>
          </a:bodyPr>
          <a:lstStyle/>
          <a:p>
            <a:pPr lvl="0"/>
            <a:r>
              <a:rPr lang="fr-FR" dirty="0"/>
              <a:t>Plutôt : « En vinification en rouge (méthode traditionnelle), les phénomènes suivant se déroulent lors de la cuvaison… </a:t>
            </a:r>
          </a:p>
          <a:p>
            <a:pPr lvl="1"/>
            <a:r>
              <a:rPr lang="fr-FR" dirty="0"/>
              <a:t>1/ Transformation des sucres en alcool grâce aux levures. </a:t>
            </a:r>
          </a:p>
          <a:p>
            <a:pPr lvl="1"/>
            <a:r>
              <a:rPr lang="fr-FR" dirty="0"/>
              <a:t>2/ Passage des anthocyanes de la pulpe vers la peau.</a:t>
            </a:r>
          </a:p>
          <a:p>
            <a:pPr lvl="1"/>
            <a:r>
              <a:rPr lang="fr-FR" dirty="0"/>
              <a:t>3/ Production d’acide acétique.</a:t>
            </a:r>
          </a:p>
          <a:p>
            <a:pPr lvl="1"/>
            <a:r>
              <a:rPr lang="fr-FR" dirty="0"/>
              <a:t>4/ Dégradation des polyphénols. »</a:t>
            </a:r>
          </a:p>
        </p:txBody>
      </p:sp>
      <p:sp>
        <p:nvSpPr>
          <p:cNvPr id="6" name="Espace réservé du numéro de diapositive 5">
            <a:extLst>
              <a:ext uri="{FF2B5EF4-FFF2-40B4-BE49-F238E27FC236}">
                <a16:creationId xmlns:a16="http://schemas.microsoft.com/office/drawing/2014/main" id="{AD471A70-69EE-49CE-9729-143BD54FDE3C}"/>
              </a:ext>
            </a:extLst>
          </p:cNvPr>
          <p:cNvSpPr>
            <a:spLocks noGrp="1"/>
          </p:cNvSpPr>
          <p:nvPr>
            <p:ph type="sldNum" sz="quarter" idx="12"/>
          </p:nvPr>
        </p:nvSpPr>
        <p:spPr/>
        <p:txBody>
          <a:bodyPr/>
          <a:lstStyle/>
          <a:p>
            <a:fld id="{9C893FB6-AF10-4D21-940D-7F9D4D2B2FF2}" type="slidenum">
              <a:rPr lang="fr-FR" smtClean="0"/>
              <a:t>29</a:t>
            </a:fld>
            <a:endParaRPr lang="fr-FR"/>
          </a:p>
        </p:txBody>
      </p:sp>
    </p:spTree>
    <p:extLst>
      <p:ext uri="{BB962C8B-B14F-4D97-AF65-F5344CB8AC3E}">
        <p14:creationId xmlns:p14="http://schemas.microsoft.com/office/powerpoint/2010/main" val="40957315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8C9149-5BBC-4AE3-8824-B9DDAA4FDBC2}"/>
              </a:ext>
            </a:extLst>
          </p:cNvPr>
          <p:cNvSpPr>
            <a:spLocks noGrp="1"/>
          </p:cNvSpPr>
          <p:nvPr>
            <p:ph type="title"/>
          </p:nvPr>
        </p:nvSpPr>
        <p:spPr/>
        <p:txBody>
          <a:bodyPr/>
          <a:lstStyle/>
          <a:p>
            <a:r>
              <a:rPr lang="fr-FR" dirty="0"/>
              <a:t>Critiques des QCM</a:t>
            </a:r>
          </a:p>
        </p:txBody>
      </p:sp>
      <p:sp>
        <p:nvSpPr>
          <p:cNvPr id="3" name="Espace réservé du texte 2">
            <a:extLst>
              <a:ext uri="{FF2B5EF4-FFF2-40B4-BE49-F238E27FC236}">
                <a16:creationId xmlns:a16="http://schemas.microsoft.com/office/drawing/2014/main" id="{4C30CBEA-819A-4557-A10E-2D6D84BDA027}"/>
              </a:ext>
            </a:extLst>
          </p:cNvPr>
          <p:cNvSpPr>
            <a:spLocks noGrp="1"/>
          </p:cNvSpPr>
          <p:nvPr>
            <p:ph idx="1"/>
          </p:nvPr>
        </p:nvSpPr>
        <p:spPr/>
        <p:txBody>
          <a:bodyPr/>
          <a:lstStyle/>
          <a:p>
            <a:pPr lvl="0"/>
            <a:r>
              <a:rPr lang="fr-FR" dirty="0"/>
              <a:t>Questions sur des points de détail</a:t>
            </a:r>
          </a:p>
          <a:p>
            <a:r>
              <a:rPr lang="fr-FR" dirty="0"/>
              <a:t>Questions de cours</a:t>
            </a:r>
          </a:p>
          <a:p>
            <a:pPr lvl="0"/>
            <a:r>
              <a:rPr lang="fr-FR" dirty="0"/>
              <a:t>Questions faisant appel à la mémoire et pas à la logique ou au raisonnement</a:t>
            </a:r>
          </a:p>
          <a:p>
            <a:pPr lvl="0"/>
            <a:r>
              <a:rPr lang="fr-FR" dirty="0"/>
              <a:t>Mais</a:t>
            </a:r>
          </a:p>
          <a:p>
            <a:pPr lvl="1"/>
            <a:r>
              <a:rPr lang="fr-FR" dirty="0"/>
              <a:t>la variété des consignes possibles permet de dépasser ce problème</a:t>
            </a:r>
          </a:p>
          <a:p>
            <a:pPr lvl="1"/>
            <a:r>
              <a:rPr lang="fr-FR" dirty="0"/>
              <a:t>la clarté des consignes est primordiale</a:t>
            </a:r>
          </a:p>
        </p:txBody>
      </p:sp>
      <p:sp>
        <p:nvSpPr>
          <p:cNvPr id="6" name="Espace réservé du numéro de diapositive 5">
            <a:extLst>
              <a:ext uri="{FF2B5EF4-FFF2-40B4-BE49-F238E27FC236}">
                <a16:creationId xmlns:a16="http://schemas.microsoft.com/office/drawing/2014/main" id="{87DDE773-6D33-4C0A-8150-B4D9D543E5BD}"/>
              </a:ext>
            </a:extLst>
          </p:cNvPr>
          <p:cNvSpPr>
            <a:spLocks noGrp="1"/>
          </p:cNvSpPr>
          <p:nvPr>
            <p:ph type="sldNum" sz="quarter" idx="12"/>
          </p:nvPr>
        </p:nvSpPr>
        <p:spPr/>
        <p:txBody>
          <a:bodyPr/>
          <a:lstStyle/>
          <a:p>
            <a:fld id="{9C893FB6-AF10-4D21-940D-7F9D4D2B2FF2}" type="slidenum">
              <a:rPr lang="fr-FR" smtClean="0"/>
              <a:t>3</a:t>
            </a:fld>
            <a:endParaRPr lang="fr-FR"/>
          </a:p>
        </p:txBody>
      </p:sp>
    </p:spTree>
    <p:extLst>
      <p:ext uri="{BB962C8B-B14F-4D97-AF65-F5344CB8AC3E}">
        <p14:creationId xmlns:p14="http://schemas.microsoft.com/office/powerpoint/2010/main" val="134260124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8A6A8F3-9F8C-4928-8035-8FB6C280A595}"/>
              </a:ext>
            </a:extLst>
          </p:cNvPr>
          <p:cNvSpPr>
            <a:spLocks noGrp="1"/>
          </p:cNvSpPr>
          <p:nvPr>
            <p:ph type="title"/>
          </p:nvPr>
        </p:nvSpPr>
        <p:spPr/>
        <p:txBody>
          <a:bodyPr/>
          <a:lstStyle/>
          <a:p>
            <a:r>
              <a:rPr lang="fr-FR" dirty="0"/>
              <a:t>L’énoncé doit être précis</a:t>
            </a:r>
          </a:p>
        </p:txBody>
      </p:sp>
      <p:sp>
        <p:nvSpPr>
          <p:cNvPr id="3" name="Espace réservé du texte 2">
            <a:extLst>
              <a:ext uri="{FF2B5EF4-FFF2-40B4-BE49-F238E27FC236}">
                <a16:creationId xmlns:a16="http://schemas.microsoft.com/office/drawing/2014/main" id="{8EA6F534-8C74-44EA-B1CC-FA13BAD7D67B}"/>
              </a:ext>
            </a:extLst>
          </p:cNvPr>
          <p:cNvSpPr>
            <a:spLocks noGrp="1"/>
          </p:cNvSpPr>
          <p:nvPr>
            <p:ph sz="half" idx="1"/>
          </p:nvPr>
        </p:nvSpPr>
        <p:spPr/>
        <p:txBody>
          <a:bodyPr>
            <a:normAutofit/>
          </a:bodyPr>
          <a:lstStyle/>
          <a:p>
            <a:pPr lvl="0"/>
            <a:r>
              <a:rPr lang="fr-FR" dirty="0"/>
              <a:t>Au lieu de : « Parmi les oeuvres suivantes, lesquelles sont de </a:t>
            </a:r>
            <a:r>
              <a:rPr lang="fr-FR" u="sng" dirty="0"/>
              <a:t>Renoir</a:t>
            </a:r>
            <a:r>
              <a:rPr lang="fr-FR" dirty="0"/>
              <a:t> ? </a:t>
            </a:r>
          </a:p>
          <a:p>
            <a:pPr lvl="1"/>
            <a:r>
              <a:rPr lang="fr-FR" dirty="0"/>
              <a:t>1/ </a:t>
            </a:r>
            <a:r>
              <a:rPr lang="fr-FR" i="1" dirty="0"/>
              <a:t>La marchande de pommes. </a:t>
            </a:r>
          </a:p>
          <a:p>
            <a:pPr lvl="1"/>
            <a:r>
              <a:rPr lang="fr-FR" dirty="0"/>
              <a:t>2/ </a:t>
            </a:r>
            <a:r>
              <a:rPr lang="fr-FR" i="1" dirty="0"/>
              <a:t>La petite marchande d’allumettes. </a:t>
            </a:r>
          </a:p>
          <a:p>
            <a:pPr lvl="1"/>
            <a:r>
              <a:rPr lang="fr-FR" dirty="0"/>
              <a:t>3/ </a:t>
            </a:r>
            <a:r>
              <a:rPr lang="fr-FR" i="1" dirty="0"/>
              <a:t>Femme assise au bord de la mer. </a:t>
            </a:r>
          </a:p>
          <a:p>
            <a:pPr lvl="1"/>
            <a:r>
              <a:rPr lang="fr-FR" dirty="0"/>
              <a:t>4/  </a:t>
            </a:r>
            <a:r>
              <a:rPr lang="fr-FR" i="1" dirty="0"/>
              <a:t>Le déjeuner sur l’herbe. </a:t>
            </a:r>
          </a:p>
          <a:p>
            <a:pPr lvl="1"/>
            <a:r>
              <a:rPr lang="fr-FR" dirty="0"/>
              <a:t>5/ </a:t>
            </a:r>
            <a:r>
              <a:rPr lang="fr-FR" i="1" dirty="0"/>
              <a:t>Les demoiselles d’Avignon</a:t>
            </a:r>
            <a:r>
              <a:rPr lang="fr-FR" dirty="0"/>
              <a:t>. »</a:t>
            </a:r>
          </a:p>
        </p:txBody>
      </p:sp>
      <p:sp>
        <p:nvSpPr>
          <p:cNvPr id="7" name="Espace réservé du contenu 6">
            <a:extLst>
              <a:ext uri="{FF2B5EF4-FFF2-40B4-BE49-F238E27FC236}">
                <a16:creationId xmlns:a16="http://schemas.microsoft.com/office/drawing/2014/main" id="{D56ED5BF-F404-443A-8D81-02D747B5E9C5}"/>
              </a:ext>
            </a:extLst>
          </p:cNvPr>
          <p:cNvSpPr>
            <a:spLocks noGrp="1"/>
          </p:cNvSpPr>
          <p:nvPr>
            <p:ph sz="half" idx="2"/>
          </p:nvPr>
        </p:nvSpPr>
        <p:spPr/>
        <p:txBody>
          <a:bodyPr>
            <a:normAutofit/>
          </a:bodyPr>
          <a:lstStyle/>
          <a:p>
            <a:pPr lvl="0"/>
            <a:r>
              <a:rPr lang="fr-FR" dirty="0"/>
              <a:t>Plutôt : « Parmi les oeuvres suivantes, lesquelles sont du </a:t>
            </a:r>
            <a:r>
              <a:rPr lang="fr-FR" u="sng" dirty="0"/>
              <a:t>peintre Pierre-Auguste Renoir </a:t>
            </a:r>
            <a:r>
              <a:rPr lang="fr-FR" dirty="0"/>
              <a:t>? </a:t>
            </a:r>
          </a:p>
          <a:p>
            <a:pPr lvl="1"/>
            <a:r>
              <a:rPr lang="fr-FR" dirty="0"/>
              <a:t>1/ </a:t>
            </a:r>
            <a:r>
              <a:rPr lang="fr-FR" i="1" dirty="0"/>
              <a:t>La marchande de pommes. </a:t>
            </a:r>
          </a:p>
          <a:p>
            <a:pPr lvl="1"/>
            <a:r>
              <a:rPr lang="fr-FR" dirty="0"/>
              <a:t>2/ </a:t>
            </a:r>
            <a:r>
              <a:rPr lang="fr-FR" i="1" dirty="0"/>
              <a:t>La petite marchande d’allumettes. </a:t>
            </a:r>
          </a:p>
          <a:p>
            <a:pPr lvl="1"/>
            <a:r>
              <a:rPr lang="fr-FR" dirty="0"/>
              <a:t>3/ </a:t>
            </a:r>
            <a:r>
              <a:rPr lang="fr-FR" i="1" dirty="0"/>
              <a:t>Femme assise au bord de la mer. </a:t>
            </a:r>
          </a:p>
          <a:p>
            <a:pPr lvl="1"/>
            <a:r>
              <a:rPr lang="fr-FR" dirty="0"/>
              <a:t>4/ </a:t>
            </a:r>
            <a:r>
              <a:rPr lang="fr-FR" i="1" dirty="0"/>
              <a:t>Le déjeuner sur l’herbe. </a:t>
            </a:r>
          </a:p>
          <a:p>
            <a:pPr lvl="1"/>
            <a:r>
              <a:rPr lang="fr-FR" dirty="0"/>
              <a:t>5/ </a:t>
            </a:r>
            <a:r>
              <a:rPr lang="fr-FR" i="1" dirty="0"/>
              <a:t>Les demoiselles d’Avignon</a:t>
            </a:r>
            <a:r>
              <a:rPr lang="fr-FR" dirty="0"/>
              <a:t>. »</a:t>
            </a:r>
          </a:p>
          <a:p>
            <a:endParaRPr lang="fr-FR" dirty="0"/>
          </a:p>
        </p:txBody>
      </p:sp>
      <p:sp>
        <p:nvSpPr>
          <p:cNvPr id="6" name="Espace réservé du numéro de diapositive 5">
            <a:extLst>
              <a:ext uri="{FF2B5EF4-FFF2-40B4-BE49-F238E27FC236}">
                <a16:creationId xmlns:a16="http://schemas.microsoft.com/office/drawing/2014/main" id="{3152261F-EF0A-4E79-9006-BFE5A25358ED}"/>
              </a:ext>
            </a:extLst>
          </p:cNvPr>
          <p:cNvSpPr>
            <a:spLocks noGrp="1"/>
          </p:cNvSpPr>
          <p:nvPr>
            <p:ph type="sldNum" sz="quarter" idx="12"/>
          </p:nvPr>
        </p:nvSpPr>
        <p:spPr/>
        <p:txBody>
          <a:bodyPr/>
          <a:lstStyle/>
          <a:p>
            <a:fld id="{9C893FB6-AF10-4D21-940D-7F9D4D2B2FF2}" type="slidenum">
              <a:rPr lang="fr-FR" smtClean="0"/>
              <a:t>30</a:t>
            </a:fld>
            <a:endParaRPr lang="fr-FR"/>
          </a:p>
        </p:txBody>
      </p:sp>
    </p:spTree>
    <p:extLst>
      <p:ext uri="{BB962C8B-B14F-4D97-AF65-F5344CB8AC3E}">
        <p14:creationId xmlns:p14="http://schemas.microsoft.com/office/powerpoint/2010/main" val="175482753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36EAC1C-36DB-4F60-BD5A-627C3234CC5E}"/>
              </a:ext>
            </a:extLst>
          </p:cNvPr>
          <p:cNvSpPr>
            <a:spLocks noGrp="1"/>
          </p:cNvSpPr>
          <p:nvPr>
            <p:ph type="title"/>
          </p:nvPr>
        </p:nvSpPr>
        <p:spPr/>
        <p:txBody>
          <a:bodyPr/>
          <a:lstStyle/>
          <a:p>
            <a:r>
              <a:rPr lang="fr-FR" dirty="0"/>
              <a:t>Présenter le mot ou le concept à connaître </a:t>
            </a:r>
            <a:br>
              <a:rPr lang="fr-FR" dirty="0"/>
            </a:br>
            <a:r>
              <a:rPr lang="fr-FR" dirty="0"/>
              <a:t>dans l’énoncé</a:t>
            </a:r>
          </a:p>
        </p:txBody>
      </p:sp>
      <p:sp>
        <p:nvSpPr>
          <p:cNvPr id="3" name="Espace réservé du texte 2">
            <a:extLst>
              <a:ext uri="{FF2B5EF4-FFF2-40B4-BE49-F238E27FC236}">
                <a16:creationId xmlns:a16="http://schemas.microsoft.com/office/drawing/2014/main" id="{E88E80B2-E80B-43D4-90E3-2112509E99C3}"/>
              </a:ext>
            </a:extLst>
          </p:cNvPr>
          <p:cNvSpPr>
            <a:spLocks noGrp="1"/>
          </p:cNvSpPr>
          <p:nvPr>
            <p:ph sz="half" idx="1"/>
          </p:nvPr>
        </p:nvSpPr>
        <p:spPr/>
        <p:txBody>
          <a:bodyPr>
            <a:normAutofit/>
          </a:bodyPr>
          <a:lstStyle/>
          <a:p>
            <a:pPr lvl="0"/>
            <a:r>
              <a:rPr lang="fr-FR" dirty="0"/>
              <a:t>Au lieu de : « Sous quel nom désigne-t-on un régime politique dans lequel le pouvoir appartient aux riches ? </a:t>
            </a:r>
          </a:p>
          <a:p>
            <a:pPr lvl="1"/>
            <a:r>
              <a:rPr lang="fr-FR" dirty="0"/>
              <a:t>1/ L’oligarchie. </a:t>
            </a:r>
          </a:p>
          <a:p>
            <a:pPr lvl="1"/>
            <a:r>
              <a:rPr lang="fr-FR" dirty="0"/>
              <a:t>2/ La ploutocratie. </a:t>
            </a:r>
          </a:p>
          <a:p>
            <a:pPr lvl="1"/>
            <a:r>
              <a:rPr lang="fr-FR" dirty="0"/>
              <a:t>3/ La tyrannie. </a:t>
            </a:r>
          </a:p>
          <a:p>
            <a:pPr lvl="1"/>
            <a:r>
              <a:rPr lang="fr-FR" dirty="0"/>
              <a:t>4/ L’aristocratie. »</a:t>
            </a:r>
          </a:p>
          <a:p>
            <a:pPr lvl="0"/>
            <a:endParaRPr lang="fr-FR" dirty="0"/>
          </a:p>
        </p:txBody>
      </p:sp>
      <p:sp>
        <p:nvSpPr>
          <p:cNvPr id="7" name="Espace réservé du contenu 6">
            <a:extLst>
              <a:ext uri="{FF2B5EF4-FFF2-40B4-BE49-F238E27FC236}">
                <a16:creationId xmlns:a16="http://schemas.microsoft.com/office/drawing/2014/main" id="{9034BF41-D22E-47A7-BED1-9C2CE5740F45}"/>
              </a:ext>
            </a:extLst>
          </p:cNvPr>
          <p:cNvSpPr>
            <a:spLocks noGrp="1"/>
          </p:cNvSpPr>
          <p:nvPr>
            <p:ph sz="half" idx="2"/>
          </p:nvPr>
        </p:nvSpPr>
        <p:spPr/>
        <p:txBody>
          <a:bodyPr>
            <a:normAutofit/>
          </a:bodyPr>
          <a:lstStyle/>
          <a:p>
            <a:pPr lvl="0"/>
            <a:r>
              <a:rPr lang="fr-FR" dirty="0"/>
              <a:t>Plutôt : « Une </a:t>
            </a:r>
            <a:r>
              <a:rPr lang="fr-FR" u="sng" dirty="0"/>
              <a:t>ploutocratie</a:t>
            </a:r>
            <a:r>
              <a:rPr lang="fr-FR" dirty="0"/>
              <a:t> est un régime politique dans lequel le pouvoir appartient… </a:t>
            </a:r>
          </a:p>
          <a:p>
            <a:pPr lvl="1"/>
            <a:r>
              <a:rPr lang="fr-FR" dirty="0"/>
              <a:t>1/ aux nobles. </a:t>
            </a:r>
          </a:p>
          <a:p>
            <a:pPr lvl="1"/>
            <a:r>
              <a:rPr lang="fr-FR" dirty="0"/>
              <a:t>2/ aux riches. </a:t>
            </a:r>
          </a:p>
          <a:p>
            <a:pPr lvl="1"/>
            <a:r>
              <a:rPr lang="fr-FR" dirty="0"/>
              <a:t>3/ à un despote. </a:t>
            </a:r>
          </a:p>
          <a:p>
            <a:pPr lvl="1"/>
            <a:r>
              <a:rPr lang="fr-FR" dirty="0"/>
              <a:t>4/ aux représentants du peuple. »</a:t>
            </a:r>
          </a:p>
        </p:txBody>
      </p:sp>
      <p:sp>
        <p:nvSpPr>
          <p:cNvPr id="6" name="Espace réservé du numéro de diapositive 5">
            <a:extLst>
              <a:ext uri="{FF2B5EF4-FFF2-40B4-BE49-F238E27FC236}">
                <a16:creationId xmlns:a16="http://schemas.microsoft.com/office/drawing/2014/main" id="{D1B32AA8-D8E8-4C59-A25D-0FCDA9FB5D82}"/>
              </a:ext>
            </a:extLst>
          </p:cNvPr>
          <p:cNvSpPr>
            <a:spLocks noGrp="1"/>
          </p:cNvSpPr>
          <p:nvPr>
            <p:ph type="sldNum" sz="quarter" idx="12"/>
          </p:nvPr>
        </p:nvSpPr>
        <p:spPr/>
        <p:txBody>
          <a:bodyPr/>
          <a:lstStyle/>
          <a:p>
            <a:fld id="{9C893FB6-AF10-4D21-940D-7F9D4D2B2FF2}" type="slidenum">
              <a:rPr lang="fr-FR" smtClean="0"/>
              <a:t>31</a:t>
            </a:fld>
            <a:endParaRPr lang="fr-FR"/>
          </a:p>
        </p:txBody>
      </p:sp>
    </p:spTree>
    <p:extLst>
      <p:ext uri="{BB962C8B-B14F-4D97-AF65-F5344CB8AC3E}">
        <p14:creationId xmlns:p14="http://schemas.microsoft.com/office/powerpoint/2010/main" val="400879997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36EAC1C-36DB-4F60-BD5A-627C3234CC5E}"/>
              </a:ext>
            </a:extLst>
          </p:cNvPr>
          <p:cNvSpPr>
            <a:spLocks noGrp="1"/>
          </p:cNvSpPr>
          <p:nvPr>
            <p:ph type="title"/>
          </p:nvPr>
        </p:nvSpPr>
        <p:spPr/>
        <p:txBody>
          <a:bodyPr/>
          <a:lstStyle/>
          <a:p>
            <a:r>
              <a:rPr lang="fr-FR" dirty="0"/>
              <a:t>L’énoncé : résumé</a:t>
            </a:r>
          </a:p>
        </p:txBody>
      </p:sp>
      <p:sp>
        <p:nvSpPr>
          <p:cNvPr id="3" name="Espace réservé du texte 2">
            <a:extLst>
              <a:ext uri="{FF2B5EF4-FFF2-40B4-BE49-F238E27FC236}">
                <a16:creationId xmlns:a16="http://schemas.microsoft.com/office/drawing/2014/main" id="{E88E80B2-E80B-43D4-90E3-2112509E99C3}"/>
              </a:ext>
            </a:extLst>
          </p:cNvPr>
          <p:cNvSpPr>
            <a:spLocks noGrp="1"/>
          </p:cNvSpPr>
          <p:nvPr>
            <p:ph idx="1"/>
          </p:nvPr>
        </p:nvSpPr>
        <p:spPr/>
        <p:txBody>
          <a:bodyPr>
            <a:normAutofit/>
          </a:bodyPr>
          <a:lstStyle/>
          <a:p>
            <a:pPr lvl="0"/>
            <a:r>
              <a:rPr lang="fr-FR" dirty="0"/>
              <a:t>Adapté à l’objectif</a:t>
            </a:r>
          </a:p>
          <a:p>
            <a:pPr lvl="0"/>
            <a:r>
              <a:rPr lang="fr-FR" dirty="0"/>
              <a:t>Sans ambiguïté</a:t>
            </a:r>
          </a:p>
        </p:txBody>
      </p:sp>
      <p:sp>
        <p:nvSpPr>
          <p:cNvPr id="6" name="Espace réservé du numéro de diapositive 5">
            <a:extLst>
              <a:ext uri="{FF2B5EF4-FFF2-40B4-BE49-F238E27FC236}">
                <a16:creationId xmlns:a16="http://schemas.microsoft.com/office/drawing/2014/main" id="{D1B32AA8-D8E8-4C59-A25D-0FCDA9FB5D82}"/>
              </a:ext>
            </a:extLst>
          </p:cNvPr>
          <p:cNvSpPr>
            <a:spLocks noGrp="1"/>
          </p:cNvSpPr>
          <p:nvPr>
            <p:ph type="sldNum" sz="quarter" idx="12"/>
          </p:nvPr>
        </p:nvSpPr>
        <p:spPr/>
        <p:txBody>
          <a:bodyPr/>
          <a:lstStyle/>
          <a:p>
            <a:fld id="{9C893FB6-AF10-4D21-940D-7F9D4D2B2FF2}" type="slidenum">
              <a:rPr lang="fr-FR" smtClean="0"/>
              <a:t>32</a:t>
            </a:fld>
            <a:endParaRPr lang="fr-FR"/>
          </a:p>
        </p:txBody>
      </p:sp>
    </p:spTree>
    <p:extLst>
      <p:ext uri="{BB962C8B-B14F-4D97-AF65-F5344CB8AC3E}">
        <p14:creationId xmlns:p14="http://schemas.microsoft.com/office/powerpoint/2010/main" val="18661022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24F83FD-6055-4F2B-A96E-0371EDBCA55B}"/>
              </a:ext>
            </a:extLst>
          </p:cNvPr>
          <p:cNvSpPr>
            <a:spLocks noGrp="1"/>
          </p:cNvSpPr>
          <p:nvPr>
            <p:ph type="title"/>
          </p:nvPr>
        </p:nvSpPr>
        <p:spPr/>
        <p:txBody>
          <a:bodyPr/>
          <a:lstStyle/>
          <a:p>
            <a:r>
              <a:rPr lang="fr-FR"/>
              <a:t>Les solutions</a:t>
            </a:r>
          </a:p>
        </p:txBody>
      </p:sp>
      <p:sp>
        <p:nvSpPr>
          <p:cNvPr id="8" name="Espace réservé du texte 7">
            <a:extLst>
              <a:ext uri="{FF2B5EF4-FFF2-40B4-BE49-F238E27FC236}">
                <a16:creationId xmlns:a16="http://schemas.microsoft.com/office/drawing/2014/main" id="{2D48526F-E3B6-4AF2-85B8-E2914609CD19}"/>
              </a:ext>
            </a:extLst>
          </p:cNvPr>
          <p:cNvSpPr>
            <a:spLocks noGrp="1"/>
          </p:cNvSpPr>
          <p:nvPr>
            <p:ph type="body" idx="1"/>
          </p:nvPr>
        </p:nvSpPr>
        <p:spPr/>
        <p:txBody>
          <a:bodyPr/>
          <a:lstStyle/>
          <a:p>
            <a:endParaRPr lang="fr-FR"/>
          </a:p>
        </p:txBody>
      </p:sp>
      <p:sp>
        <p:nvSpPr>
          <p:cNvPr id="7" name="Espace réservé du numéro de diapositive 6">
            <a:extLst>
              <a:ext uri="{FF2B5EF4-FFF2-40B4-BE49-F238E27FC236}">
                <a16:creationId xmlns:a16="http://schemas.microsoft.com/office/drawing/2014/main" id="{3F795231-7D79-4EE6-9042-767B6BCE6428}"/>
              </a:ext>
            </a:extLst>
          </p:cNvPr>
          <p:cNvSpPr>
            <a:spLocks noGrp="1"/>
          </p:cNvSpPr>
          <p:nvPr>
            <p:ph type="sldNum" sz="quarter" idx="12"/>
          </p:nvPr>
        </p:nvSpPr>
        <p:spPr/>
        <p:txBody>
          <a:bodyPr/>
          <a:lstStyle/>
          <a:p>
            <a:fld id="{9C893FB6-AF10-4D21-940D-7F9D4D2B2FF2}" type="slidenum">
              <a:rPr lang="fr-FR" smtClean="0"/>
              <a:t>33</a:t>
            </a:fld>
            <a:endParaRPr lang="fr-FR"/>
          </a:p>
        </p:txBody>
      </p:sp>
    </p:spTree>
    <p:extLst>
      <p:ext uri="{BB962C8B-B14F-4D97-AF65-F5344CB8AC3E}">
        <p14:creationId xmlns:p14="http://schemas.microsoft.com/office/powerpoint/2010/main" val="344089542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6093EA7-1C97-4BCA-A5B5-1E27E04F99B5}"/>
              </a:ext>
            </a:extLst>
          </p:cNvPr>
          <p:cNvSpPr>
            <a:spLocks noGrp="1"/>
          </p:cNvSpPr>
          <p:nvPr>
            <p:ph type="title"/>
          </p:nvPr>
        </p:nvSpPr>
        <p:spPr/>
        <p:txBody>
          <a:bodyPr/>
          <a:lstStyle/>
          <a:p>
            <a:r>
              <a:rPr lang="fr-FR"/>
              <a:t>Les solutions</a:t>
            </a:r>
          </a:p>
        </p:txBody>
      </p:sp>
      <p:sp>
        <p:nvSpPr>
          <p:cNvPr id="3" name="Espace réservé du texte 2">
            <a:extLst>
              <a:ext uri="{FF2B5EF4-FFF2-40B4-BE49-F238E27FC236}">
                <a16:creationId xmlns:a16="http://schemas.microsoft.com/office/drawing/2014/main" id="{E5C78529-25EF-474E-AE5A-5252E6E8C9A4}"/>
              </a:ext>
            </a:extLst>
          </p:cNvPr>
          <p:cNvSpPr>
            <a:spLocks noGrp="1"/>
          </p:cNvSpPr>
          <p:nvPr>
            <p:ph idx="1"/>
          </p:nvPr>
        </p:nvSpPr>
        <p:spPr/>
        <p:txBody>
          <a:bodyPr/>
          <a:lstStyle/>
          <a:p>
            <a:pPr lvl="0"/>
            <a:r>
              <a:rPr lang="fr-FR" dirty="0"/>
              <a:t>La ou les solutions correcte(s) et des distracteurs (solutions incorrectes)</a:t>
            </a:r>
          </a:p>
          <a:p>
            <a:pPr lvl="0"/>
            <a:r>
              <a:rPr lang="fr-FR" dirty="0"/>
              <a:t>entre 4 et 5 solutions, si possible</a:t>
            </a:r>
          </a:p>
          <a:p>
            <a:pPr lvl="0"/>
            <a:r>
              <a:rPr lang="fr-FR" dirty="0"/>
              <a:t>Les solutions « naturelles » :</a:t>
            </a:r>
          </a:p>
          <a:p>
            <a:pPr lvl="1"/>
            <a:r>
              <a:rPr lang="fr-FR" dirty="0"/>
              <a:t>« Dans un mémoire, les noms des auteurs ne doivent </a:t>
            </a:r>
            <a:r>
              <a:rPr lang="fr-FR" u="sng" dirty="0"/>
              <a:t>jamais</a:t>
            </a:r>
            <a:r>
              <a:rPr lang="fr-FR" dirty="0"/>
              <a:t> être écrits : </a:t>
            </a:r>
          </a:p>
          <a:p>
            <a:pPr lvl="2"/>
            <a:r>
              <a:rPr lang="fr-FR" dirty="0"/>
              <a:t>1/ Tout en majuscules : </a:t>
            </a:r>
            <a:r>
              <a:rPr lang="fr-FR" dirty="0" err="1"/>
              <a:t>VERNETTE</a:t>
            </a:r>
            <a:endParaRPr lang="fr-FR" dirty="0"/>
          </a:p>
          <a:p>
            <a:pPr lvl="2"/>
            <a:r>
              <a:rPr lang="fr-FR" dirty="0"/>
              <a:t>2/ En petites majuscules : </a:t>
            </a:r>
            <a:r>
              <a:rPr lang="fr-FR" cap="small" dirty="0" err="1"/>
              <a:t>Vernette</a:t>
            </a:r>
            <a:r>
              <a:rPr lang="fr-FR" dirty="0"/>
              <a:t> </a:t>
            </a:r>
          </a:p>
          <a:p>
            <a:pPr lvl="2"/>
            <a:r>
              <a:rPr lang="fr-FR" dirty="0"/>
              <a:t>3/ En minuscules: </a:t>
            </a:r>
            <a:r>
              <a:rPr lang="fr-FR" dirty="0" err="1"/>
              <a:t>Vernette</a:t>
            </a:r>
            <a:r>
              <a:rPr lang="fr-FR" dirty="0"/>
              <a:t> »</a:t>
            </a:r>
          </a:p>
        </p:txBody>
      </p:sp>
      <p:sp>
        <p:nvSpPr>
          <p:cNvPr id="6" name="Espace réservé du numéro de diapositive 5">
            <a:extLst>
              <a:ext uri="{FF2B5EF4-FFF2-40B4-BE49-F238E27FC236}">
                <a16:creationId xmlns:a16="http://schemas.microsoft.com/office/drawing/2014/main" id="{D8F34061-672E-4383-9736-F49B49D4ED0E}"/>
              </a:ext>
            </a:extLst>
          </p:cNvPr>
          <p:cNvSpPr>
            <a:spLocks noGrp="1"/>
          </p:cNvSpPr>
          <p:nvPr>
            <p:ph type="sldNum" sz="quarter" idx="12"/>
          </p:nvPr>
        </p:nvSpPr>
        <p:spPr/>
        <p:txBody>
          <a:bodyPr/>
          <a:lstStyle/>
          <a:p>
            <a:fld id="{9C893FB6-AF10-4D21-940D-7F9D4D2B2FF2}" type="slidenum">
              <a:rPr lang="fr-FR" smtClean="0"/>
              <a:t>34</a:t>
            </a:fld>
            <a:endParaRPr lang="fr-FR"/>
          </a:p>
        </p:txBody>
      </p:sp>
    </p:spTree>
    <p:extLst>
      <p:ext uri="{BB962C8B-B14F-4D97-AF65-F5344CB8AC3E}">
        <p14:creationId xmlns:p14="http://schemas.microsoft.com/office/powerpoint/2010/main" val="219348567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65F04E2-F418-4338-80E0-8C800A0AB7D2}"/>
              </a:ext>
            </a:extLst>
          </p:cNvPr>
          <p:cNvSpPr>
            <a:spLocks noGrp="1"/>
          </p:cNvSpPr>
          <p:nvPr>
            <p:ph type="title"/>
          </p:nvPr>
        </p:nvSpPr>
        <p:spPr/>
        <p:txBody>
          <a:bodyPr/>
          <a:lstStyle/>
          <a:p>
            <a:r>
              <a:rPr lang="fr-FR"/>
              <a:t>Les distracteurs</a:t>
            </a:r>
          </a:p>
        </p:txBody>
      </p:sp>
      <p:sp>
        <p:nvSpPr>
          <p:cNvPr id="3" name="Espace réservé du texte 2">
            <a:extLst>
              <a:ext uri="{FF2B5EF4-FFF2-40B4-BE49-F238E27FC236}">
                <a16:creationId xmlns:a16="http://schemas.microsoft.com/office/drawing/2014/main" id="{314DF47D-3C31-41E5-8C09-1ED9A6BD6742}"/>
              </a:ext>
            </a:extLst>
          </p:cNvPr>
          <p:cNvSpPr>
            <a:spLocks noGrp="1"/>
          </p:cNvSpPr>
          <p:nvPr>
            <p:ph idx="1"/>
          </p:nvPr>
        </p:nvSpPr>
        <p:spPr/>
        <p:txBody>
          <a:bodyPr/>
          <a:lstStyle/>
          <a:p>
            <a:pPr lvl="0"/>
            <a:r>
              <a:rPr lang="fr-FR" dirty="0"/>
              <a:t>Des erreurs fréquemment commises :</a:t>
            </a:r>
          </a:p>
          <a:p>
            <a:pPr lvl="1"/>
            <a:r>
              <a:rPr lang="fr-FR" dirty="0"/>
              <a:t>« Selon le Code typographique, quelle est la bonne graphie de la phrase suivante ? </a:t>
            </a:r>
          </a:p>
          <a:p>
            <a:pPr lvl="2"/>
            <a:r>
              <a:rPr lang="fr-FR" dirty="0"/>
              <a:t>1/ Jean Valjean est le héros des "Misérables" de Victor Hugo </a:t>
            </a:r>
          </a:p>
          <a:p>
            <a:pPr lvl="2"/>
            <a:r>
              <a:rPr lang="fr-FR" dirty="0"/>
              <a:t>2/ Jean Valjean est le héros des « Misérables » de Victor Hugo. </a:t>
            </a:r>
          </a:p>
          <a:p>
            <a:pPr lvl="2"/>
            <a:r>
              <a:rPr lang="fr-FR" dirty="0"/>
              <a:t>3/ Jean Valjean est le héros des </a:t>
            </a:r>
            <a:r>
              <a:rPr lang="fr-FR" i="1" dirty="0"/>
              <a:t>Misérables</a:t>
            </a:r>
            <a:r>
              <a:rPr lang="fr-FR" dirty="0"/>
              <a:t> de Victor Hugo. »</a:t>
            </a:r>
          </a:p>
        </p:txBody>
      </p:sp>
      <p:sp>
        <p:nvSpPr>
          <p:cNvPr id="6" name="Espace réservé du numéro de diapositive 5">
            <a:extLst>
              <a:ext uri="{FF2B5EF4-FFF2-40B4-BE49-F238E27FC236}">
                <a16:creationId xmlns:a16="http://schemas.microsoft.com/office/drawing/2014/main" id="{284021E3-B9C5-4F71-ACE6-7FD7F8E2F797}"/>
              </a:ext>
            </a:extLst>
          </p:cNvPr>
          <p:cNvSpPr>
            <a:spLocks noGrp="1"/>
          </p:cNvSpPr>
          <p:nvPr>
            <p:ph type="sldNum" sz="quarter" idx="12"/>
          </p:nvPr>
        </p:nvSpPr>
        <p:spPr/>
        <p:txBody>
          <a:bodyPr/>
          <a:lstStyle/>
          <a:p>
            <a:fld id="{9C893FB6-AF10-4D21-940D-7F9D4D2B2FF2}" type="slidenum">
              <a:rPr lang="fr-FR" smtClean="0"/>
              <a:t>35</a:t>
            </a:fld>
            <a:endParaRPr lang="fr-FR"/>
          </a:p>
        </p:txBody>
      </p:sp>
    </p:spTree>
    <p:extLst>
      <p:ext uri="{BB962C8B-B14F-4D97-AF65-F5344CB8AC3E}">
        <p14:creationId xmlns:p14="http://schemas.microsoft.com/office/powerpoint/2010/main" val="353170370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829DDDF-9FC8-4D87-A94C-6545ADD5AEE4}"/>
              </a:ext>
            </a:extLst>
          </p:cNvPr>
          <p:cNvSpPr>
            <a:spLocks noGrp="1"/>
          </p:cNvSpPr>
          <p:nvPr>
            <p:ph type="title"/>
          </p:nvPr>
        </p:nvSpPr>
        <p:spPr/>
        <p:txBody>
          <a:bodyPr/>
          <a:lstStyle/>
          <a:p>
            <a:r>
              <a:rPr lang="fr-FR" dirty="0"/>
              <a:t>Les solutions : règles de rédaction</a:t>
            </a:r>
          </a:p>
        </p:txBody>
      </p:sp>
      <p:sp>
        <p:nvSpPr>
          <p:cNvPr id="7" name="Espace réservé du numéro de diapositive 6">
            <a:extLst>
              <a:ext uri="{FF2B5EF4-FFF2-40B4-BE49-F238E27FC236}">
                <a16:creationId xmlns:a16="http://schemas.microsoft.com/office/drawing/2014/main" id="{2DB2FDD9-52BD-4EB9-8C82-EF41C6DFFF64}"/>
              </a:ext>
            </a:extLst>
          </p:cNvPr>
          <p:cNvSpPr>
            <a:spLocks noGrp="1"/>
          </p:cNvSpPr>
          <p:nvPr>
            <p:ph type="sldNum" sz="quarter" idx="12"/>
          </p:nvPr>
        </p:nvSpPr>
        <p:spPr/>
        <p:txBody>
          <a:bodyPr/>
          <a:lstStyle/>
          <a:p>
            <a:fld id="{9C893FB6-AF10-4D21-940D-7F9D4D2B2FF2}" type="slidenum">
              <a:rPr lang="fr-FR" smtClean="0"/>
              <a:t>36</a:t>
            </a:fld>
            <a:endParaRPr lang="fr-FR"/>
          </a:p>
        </p:txBody>
      </p:sp>
    </p:spTree>
    <p:extLst>
      <p:ext uri="{BB962C8B-B14F-4D97-AF65-F5344CB8AC3E}">
        <p14:creationId xmlns:p14="http://schemas.microsoft.com/office/powerpoint/2010/main" val="323558042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90C5BC9-56DC-45C0-A618-6CBA09A94474}"/>
              </a:ext>
            </a:extLst>
          </p:cNvPr>
          <p:cNvSpPr>
            <a:spLocks noGrp="1"/>
          </p:cNvSpPr>
          <p:nvPr>
            <p:ph type="title"/>
          </p:nvPr>
        </p:nvSpPr>
        <p:spPr/>
        <p:txBody>
          <a:bodyPr/>
          <a:lstStyle/>
          <a:p>
            <a:pPr lvl="0"/>
            <a:r>
              <a:rPr lang="fr-FR" dirty="0"/>
              <a:t>Classement des solutions</a:t>
            </a:r>
          </a:p>
        </p:txBody>
      </p:sp>
      <p:sp>
        <p:nvSpPr>
          <p:cNvPr id="3" name="Espace réservé du texte 2">
            <a:extLst>
              <a:ext uri="{FF2B5EF4-FFF2-40B4-BE49-F238E27FC236}">
                <a16:creationId xmlns:a16="http://schemas.microsoft.com/office/drawing/2014/main" id="{1EEDDDD9-A6FF-43D3-968E-4ECC14051B49}"/>
              </a:ext>
            </a:extLst>
          </p:cNvPr>
          <p:cNvSpPr>
            <a:spLocks noGrp="1"/>
          </p:cNvSpPr>
          <p:nvPr>
            <p:ph idx="1"/>
          </p:nvPr>
        </p:nvSpPr>
        <p:spPr/>
        <p:txBody>
          <a:bodyPr>
            <a:normAutofit/>
          </a:bodyPr>
          <a:lstStyle/>
          <a:p>
            <a:pPr lvl="0"/>
            <a:r>
              <a:rPr lang="fr-FR" dirty="0"/>
              <a:t>Noms </a:t>
            </a:r>
            <a:r>
              <a:rPr lang="fr-FR" dirty="0">
                <a:sym typeface="Wingdings" panose="05000000000000000000" pitchFamily="2" charset="2"/>
              </a:rPr>
              <a:t> ordre alphabétique</a:t>
            </a:r>
          </a:p>
          <a:p>
            <a:pPr lvl="0"/>
            <a:r>
              <a:rPr lang="fr-FR" dirty="0"/>
              <a:t>Nombres </a:t>
            </a:r>
            <a:r>
              <a:rPr lang="fr-FR" dirty="0">
                <a:sym typeface="Wingdings" panose="05000000000000000000" pitchFamily="2" charset="2"/>
              </a:rPr>
              <a:t> ordre numérique</a:t>
            </a:r>
          </a:p>
          <a:p>
            <a:pPr lvl="0"/>
            <a:r>
              <a:rPr lang="fr-FR" dirty="0"/>
              <a:t>Dates </a:t>
            </a:r>
            <a:r>
              <a:rPr lang="fr-FR" dirty="0">
                <a:sym typeface="Wingdings" panose="05000000000000000000" pitchFamily="2" charset="2"/>
              </a:rPr>
              <a:t> ordre chronologique</a:t>
            </a:r>
          </a:p>
          <a:p>
            <a:pPr lvl="0"/>
            <a:r>
              <a:rPr lang="fr-FR" dirty="0"/>
              <a:t>Bonne solution pas toujours au même endroit</a:t>
            </a:r>
          </a:p>
        </p:txBody>
      </p:sp>
      <p:sp>
        <p:nvSpPr>
          <p:cNvPr id="6" name="Espace réservé du numéro de diapositive 5">
            <a:extLst>
              <a:ext uri="{FF2B5EF4-FFF2-40B4-BE49-F238E27FC236}">
                <a16:creationId xmlns:a16="http://schemas.microsoft.com/office/drawing/2014/main" id="{2BA8CCF2-B963-4B4D-A7E6-64B2187539CD}"/>
              </a:ext>
            </a:extLst>
          </p:cNvPr>
          <p:cNvSpPr>
            <a:spLocks noGrp="1"/>
          </p:cNvSpPr>
          <p:nvPr>
            <p:ph type="sldNum" sz="quarter" idx="12"/>
          </p:nvPr>
        </p:nvSpPr>
        <p:spPr/>
        <p:txBody>
          <a:bodyPr/>
          <a:lstStyle/>
          <a:p>
            <a:fld id="{9C893FB6-AF10-4D21-940D-7F9D4D2B2FF2}" type="slidenum">
              <a:rPr lang="fr-FR" smtClean="0"/>
              <a:t>37</a:t>
            </a:fld>
            <a:endParaRPr lang="fr-FR"/>
          </a:p>
        </p:txBody>
      </p:sp>
    </p:spTree>
    <p:extLst>
      <p:ext uri="{BB962C8B-B14F-4D97-AF65-F5344CB8AC3E}">
        <p14:creationId xmlns:p14="http://schemas.microsoft.com/office/powerpoint/2010/main" val="101890465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6F40ED9-5074-46C9-AC7E-36C31677F45B}"/>
              </a:ext>
            </a:extLst>
          </p:cNvPr>
          <p:cNvSpPr>
            <a:spLocks noGrp="1"/>
          </p:cNvSpPr>
          <p:nvPr>
            <p:ph type="title"/>
          </p:nvPr>
        </p:nvSpPr>
        <p:spPr/>
        <p:txBody>
          <a:bodyPr/>
          <a:lstStyle/>
          <a:p>
            <a:r>
              <a:rPr lang="fr-FR" dirty="0"/>
              <a:t>Les solutions proposées </a:t>
            </a:r>
            <a:br>
              <a:rPr lang="fr-FR" dirty="0"/>
            </a:br>
            <a:r>
              <a:rPr lang="fr-FR" dirty="0"/>
              <a:t>doivent être sémantiquement indépendantes</a:t>
            </a:r>
          </a:p>
        </p:txBody>
      </p:sp>
      <p:sp>
        <p:nvSpPr>
          <p:cNvPr id="3" name="Espace réservé du texte 2">
            <a:extLst>
              <a:ext uri="{FF2B5EF4-FFF2-40B4-BE49-F238E27FC236}">
                <a16:creationId xmlns:a16="http://schemas.microsoft.com/office/drawing/2014/main" id="{4382191C-DCCA-41B9-9397-7884D453DD21}"/>
              </a:ext>
            </a:extLst>
          </p:cNvPr>
          <p:cNvSpPr>
            <a:spLocks noGrp="1"/>
          </p:cNvSpPr>
          <p:nvPr>
            <p:ph sz="half" idx="1"/>
          </p:nvPr>
        </p:nvSpPr>
        <p:spPr/>
        <p:txBody>
          <a:bodyPr>
            <a:normAutofit/>
          </a:bodyPr>
          <a:lstStyle/>
          <a:p>
            <a:pPr lvl="0"/>
            <a:r>
              <a:rPr lang="fr-FR" dirty="0"/>
              <a:t>Au lieu de : « Une solution d'eau saturée en sel de cuisine peut descendre sans geler jusqu'à une température de… </a:t>
            </a:r>
          </a:p>
          <a:p>
            <a:pPr lvl="1"/>
            <a:r>
              <a:rPr lang="fr-FR" dirty="0"/>
              <a:t>1/ 0 °C </a:t>
            </a:r>
          </a:p>
          <a:p>
            <a:pPr lvl="1"/>
            <a:r>
              <a:rPr lang="fr-FR" dirty="0"/>
              <a:t>2/ –2 °C </a:t>
            </a:r>
          </a:p>
          <a:p>
            <a:pPr lvl="1"/>
            <a:r>
              <a:rPr lang="fr-FR" dirty="0"/>
              <a:t>3/ –4 °C </a:t>
            </a:r>
          </a:p>
          <a:p>
            <a:pPr lvl="1"/>
            <a:r>
              <a:rPr lang="fr-FR" dirty="0"/>
              <a:t>4/ –6 °C »</a:t>
            </a:r>
          </a:p>
        </p:txBody>
      </p:sp>
      <p:sp>
        <p:nvSpPr>
          <p:cNvPr id="7" name="Espace réservé du contenu 6">
            <a:extLst>
              <a:ext uri="{FF2B5EF4-FFF2-40B4-BE49-F238E27FC236}">
                <a16:creationId xmlns:a16="http://schemas.microsoft.com/office/drawing/2014/main" id="{DFE10FB4-FFFA-4C55-9A09-7F8D5045D021}"/>
              </a:ext>
            </a:extLst>
          </p:cNvPr>
          <p:cNvSpPr>
            <a:spLocks noGrp="1"/>
          </p:cNvSpPr>
          <p:nvPr>
            <p:ph sz="half" idx="2"/>
          </p:nvPr>
        </p:nvSpPr>
        <p:spPr/>
        <p:txBody>
          <a:bodyPr>
            <a:normAutofit/>
          </a:bodyPr>
          <a:lstStyle/>
          <a:p>
            <a:pPr lvl="0"/>
            <a:r>
              <a:rPr lang="fr-FR" dirty="0"/>
              <a:t>Plutôt : « Une solution d'eau saturée en sel de cuisine peut descendre sans geler jusqu'à une </a:t>
            </a:r>
            <a:r>
              <a:rPr lang="fr-FR" u="sng" dirty="0"/>
              <a:t>température maximale</a:t>
            </a:r>
            <a:r>
              <a:rPr lang="fr-FR" dirty="0"/>
              <a:t> de… </a:t>
            </a:r>
          </a:p>
          <a:p>
            <a:pPr lvl="1"/>
            <a:r>
              <a:rPr lang="fr-FR" dirty="0"/>
              <a:t>1/ 0 °C </a:t>
            </a:r>
          </a:p>
          <a:p>
            <a:pPr lvl="1"/>
            <a:r>
              <a:rPr lang="fr-FR" dirty="0"/>
              <a:t>2/ –2 °C </a:t>
            </a:r>
          </a:p>
          <a:p>
            <a:pPr lvl="1"/>
            <a:r>
              <a:rPr lang="fr-FR" dirty="0"/>
              <a:t>3/ –4 °C </a:t>
            </a:r>
          </a:p>
          <a:p>
            <a:pPr lvl="1"/>
            <a:r>
              <a:rPr lang="fr-FR" dirty="0"/>
              <a:t>4/ –6 °C »</a:t>
            </a:r>
          </a:p>
          <a:p>
            <a:endParaRPr lang="fr-FR" dirty="0"/>
          </a:p>
        </p:txBody>
      </p:sp>
      <p:sp>
        <p:nvSpPr>
          <p:cNvPr id="6" name="Espace réservé du numéro de diapositive 5">
            <a:extLst>
              <a:ext uri="{FF2B5EF4-FFF2-40B4-BE49-F238E27FC236}">
                <a16:creationId xmlns:a16="http://schemas.microsoft.com/office/drawing/2014/main" id="{433E5BE1-4D03-433C-9D03-FF710B70591C}"/>
              </a:ext>
            </a:extLst>
          </p:cNvPr>
          <p:cNvSpPr>
            <a:spLocks noGrp="1"/>
          </p:cNvSpPr>
          <p:nvPr>
            <p:ph type="sldNum" sz="quarter" idx="12"/>
          </p:nvPr>
        </p:nvSpPr>
        <p:spPr/>
        <p:txBody>
          <a:bodyPr/>
          <a:lstStyle/>
          <a:p>
            <a:fld id="{9C893FB6-AF10-4D21-940D-7F9D4D2B2FF2}" type="slidenum">
              <a:rPr lang="fr-FR" smtClean="0"/>
              <a:t>38</a:t>
            </a:fld>
            <a:endParaRPr lang="fr-FR"/>
          </a:p>
        </p:txBody>
      </p:sp>
    </p:spTree>
    <p:extLst>
      <p:ext uri="{BB962C8B-B14F-4D97-AF65-F5344CB8AC3E}">
        <p14:creationId xmlns:p14="http://schemas.microsoft.com/office/powerpoint/2010/main" val="214266642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90C5BC9-56DC-45C0-A618-6CBA09A94474}"/>
              </a:ext>
            </a:extLst>
          </p:cNvPr>
          <p:cNvSpPr>
            <a:spLocks noGrp="1"/>
          </p:cNvSpPr>
          <p:nvPr>
            <p:ph type="title"/>
          </p:nvPr>
        </p:nvSpPr>
        <p:spPr/>
        <p:txBody>
          <a:bodyPr/>
          <a:lstStyle/>
          <a:p>
            <a:r>
              <a:rPr lang="fr-FR" dirty="0"/>
              <a:t>Solution correcte pas plus longue que les autres</a:t>
            </a:r>
          </a:p>
        </p:txBody>
      </p:sp>
      <p:sp>
        <p:nvSpPr>
          <p:cNvPr id="3" name="Espace réservé du texte 2">
            <a:extLst>
              <a:ext uri="{FF2B5EF4-FFF2-40B4-BE49-F238E27FC236}">
                <a16:creationId xmlns:a16="http://schemas.microsoft.com/office/drawing/2014/main" id="{1EEDDDD9-A6FF-43D3-968E-4ECC14051B49}"/>
              </a:ext>
            </a:extLst>
          </p:cNvPr>
          <p:cNvSpPr>
            <a:spLocks noGrp="1"/>
          </p:cNvSpPr>
          <p:nvPr>
            <p:ph idx="1"/>
          </p:nvPr>
        </p:nvSpPr>
        <p:spPr/>
        <p:txBody>
          <a:bodyPr>
            <a:normAutofit/>
          </a:bodyPr>
          <a:lstStyle/>
          <a:p>
            <a:pPr lvl="0"/>
            <a:r>
              <a:rPr lang="fr-FR" dirty="0"/>
              <a:t>« Le foulage est l’opération qui a pour but principal de… </a:t>
            </a:r>
          </a:p>
          <a:p>
            <a:pPr lvl="1"/>
            <a:r>
              <a:rPr lang="fr-FR" dirty="0"/>
              <a:t>1/ rompre la pellicule du raisin de façon à libérer la pulpe et le jus et à ensemencer le jus par dispersion des levures </a:t>
            </a:r>
          </a:p>
          <a:p>
            <a:pPr lvl="1"/>
            <a:r>
              <a:rPr lang="fr-FR" dirty="0"/>
              <a:t>2/ aérer le moût </a:t>
            </a:r>
          </a:p>
          <a:p>
            <a:pPr lvl="1"/>
            <a:r>
              <a:rPr lang="fr-FR" dirty="0"/>
              <a:t>3/ séparer les grains de la rafle </a:t>
            </a:r>
          </a:p>
          <a:p>
            <a:pPr lvl="1"/>
            <a:r>
              <a:rPr lang="fr-FR" dirty="0"/>
              <a:t>4/ mettre le vin en cuve »</a:t>
            </a:r>
          </a:p>
        </p:txBody>
      </p:sp>
      <p:sp>
        <p:nvSpPr>
          <p:cNvPr id="6" name="Espace réservé du numéro de diapositive 5">
            <a:extLst>
              <a:ext uri="{FF2B5EF4-FFF2-40B4-BE49-F238E27FC236}">
                <a16:creationId xmlns:a16="http://schemas.microsoft.com/office/drawing/2014/main" id="{2BA8CCF2-B963-4B4D-A7E6-64B2187539CD}"/>
              </a:ext>
            </a:extLst>
          </p:cNvPr>
          <p:cNvSpPr>
            <a:spLocks noGrp="1"/>
          </p:cNvSpPr>
          <p:nvPr>
            <p:ph type="sldNum" sz="quarter" idx="12"/>
          </p:nvPr>
        </p:nvSpPr>
        <p:spPr/>
        <p:txBody>
          <a:bodyPr/>
          <a:lstStyle/>
          <a:p>
            <a:fld id="{9C893FB6-AF10-4D21-940D-7F9D4D2B2FF2}" type="slidenum">
              <a:rPr lang="fr-FR" smtClean="0"/>
              <a:t>39</a:t>
            </a:fld>
            <a:endParaRPr lang="fr-FR"/>
          </a:p>
        </p:txBody>
      </p:sp>
    </p:spTree>
    <p:extLst>
      <p:ext uri="{BB962C8B-B14F-4D97-AF65-F5344CB8AC3E}">
        <p14:creationId xmlns:p14="http://schemas.microsoft.com/office/powerpoint/2010/main" val="42246828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CBF8E2D-F34B-4490-8506-27A77080B1B9}"/>
              </a:ext>
            </a:extLst>
          </p:cNvPr>
          <p:cNvSpPr>
            <a:spLocks noGrp="1"/>
          </p:cNvSpPr>
          <p:nvPr>
            <p:ph type="title"/>
          </p:nvPr>
        </p:nvSpPr>
        <p:spPr/>
        <p:txBody>
          <a:bodyPr/>
          <a:lstStyle/>
          <a:p>
            <a:r>
              <a:rPr lang="fr-FR"/>
              <a:t>La QCM et le QCM</a:t>
            </a:r>
          </a:p>
        </p:txBody>
      </p:sp>
      <p:sp>
        <p:nvSpPr>
          <p:cNvPr id="3" name="Espace réservé du texte 2">
            <a:extLst>
              <a:ext uri="{FF2B5EF4-FFF2-40B4-BE49-F238E27FC236}">
                <a16:creationId xmlns:a16="http://schemas.microsoft.com/office/drawing/2014/main" id="{6ADAF354-FC4D-49F9-AC3E-B2F561D26AB0}"/>
              </a:ext>
            </a:extLst>
          </p:cNvPr>
          <p:cNvSpPr>
            <a:spLocks noGrp="1"/>
          </p:cNvSpPr>
          <p:nvPr>
            <p:ph idx="1"/>
          </p:nvPr>
        </p:nvSpPr>
        <p:spPr/>
        <p:txBody>
          <a:bodyPr/>
          <a:lstStyle/>
          <a:p>
            <a:pPr lvl="0"/>
            <a:r>
              <a:rPr lang="fr-FR" dirty="0"/>
              <a:t>« Une question à laquelle l’étudiant répond en opérant une sélection (au moins) parmi plusieurs solutions proposées, chacune étant jugée (par le constructeur de l’épreuve et par un consensus entre spécialistes) correcte ou incorrecte indépendamment de l’étudiant qui doit y répondre » </a:t>
            </a:r>
            <a:r>
              <a:rPr lang="fr-FR" sz="1600" dirty="0"/>
              <a:t>(</a:t>
            </a:r>
            <a:r>
              <a:rPr lang="fr-FR" sz="1600" cap="small" dirty="0"/>
              <a:t>Leclercq</a:t>
            </a:r>
            <a:r>
              <a:rPr lang="fr-FR" sz="1600" dirty="0"/>
              <a:t>, 2008)</a:t>
            </a:r>
            <a:endParaRPr lang="fr-FR" dirty="0"/>
          </a:p>
        </p:txBody>
      </p:sp>
      <p:sp>
        <p:nvSpPr>
          <p:cNvPr id="6" name="Espace réservé du numéro de diapositive 5">
            <a:extLst>
              <a:ext uri="{FF2B5EF4-FFF2-40B4-BE49-F238E27FC236}">
                <a16:creationId xmlns:a16="http://schemas.microsoft.com/office/drawing/2014/main" id="{F7E89F8D-29E8-40CC-B1A2-B68769128528}"/>
              </a:ext>
            </a:extLst>
          </p:cNvPr>
          <p:cNvSpPr>
            <a:spLocks noGrp="1"/>
          </p:cNvSpPr>
          <p:nvPr>
            <p:ph type="sldNum" sz="quarter" idx="12"/>
          </p:nvPr>
        </p:nvSpPr>
        <p:spPr/>
        <p:txBody>
          <a:bodyPr/>
          <a:lstStyle/>
          <a:p>
            <a:fld id="{9C893FB6-AF10-4D21-940D-7F9D4D2B2FF2}" type="slidenum">
              <a:rPr lang="fr-FR" smtClean="0"/>
              <a:t>4</a:t>
            </a:fld>
            <a:endParaRPr lang="fr-FR"/>
          </a:p>
        </p:txBody>
      </p:sp>
    </p:spTree>
    <p:extLst>
      <p:ext uri="{BB962C8B-B14F-4D97-AF65-F5344CB8AC3E}">
        <p14:creationId xmlns:p14="http://schemas.microsoft.com/office/powerpoint/2010/main" val="283942143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90C5BC9-56DC-45C0-A618-6CBA09A94474}"/>
              </a:ext>
            </a:extLst>
          </p:cNvPr>
          <p:cNvSpPr>
            <a:spLocks noGrp="1"/>
          </p:cNvSpPr>
          <p:nvPr>
            <p:ph type="title"/>
          </p:nvPr>
        </p:nvSpPr>
        <p:spPr/>
        <p:txBody>
          <a:bodyPr/>
          <a:lstStyle/>
          <a:p>
            <a:pPr lvl="0"/>
            <a:r>
              <a:rPr lang="fr-FR" dirty="0"/>
              <a:t>Même degré de technicité du vocabulaire </a:t>
            </a:r>
            <a:br>
              <a:rPr lang="fr-FR" dirty="0"/>
            </a:br>
            <a:r>
              <a:rPr lang="fr-FR" dirty="0"/>
              <a:t>dans toutes les solutions proposées</a:t>
            </a:r>
          </a:p>
        </p:txBody>
      </p:sp>
      <p:sp>
        <p:nvSpPr>
          <p:cNvPr id="3" name="Espace réservé du texte 2">
            <a:extLst>
              <a:ext uri="{FF2B5EF4-FFF2-40B4-BE49-F238E27FC236}">
                <a16:creationId xmlns:a16="http://schemas.microsoft.com/office/drawing/2014/main" id="{1EEDDDD9-A6FF-43D3-968E-4ECC14051B49}"/>
              </a:ext>
            </a:extLst>
          </p:cNvPr>
          <p:cNvSpPr>
            <a:spLocks noGrp="1"/>
          </p:cNvSpPr>
          <p:nvPr>
            <p:ph idx="1"/>
          </p:nvPr>
        </p:nvSpPr>
        <p:spPr/>
        <p:txBody>
          <a:bodyPr>
            <a:normAutofit/>
          </a:bodyPr>
          <a:lstStyle/>
          <a:p>
            <a:pPr lvl="0"/>
            <a:r>
              <a:rPr lang="fr-FR" dirty="0"/>
              <a:t>« Lorsque, au fond d’une bouteille de vin blanc, vous trouvez au dépôt blanc, il s’agit : </a:t>
            </a:r>
          </a:p>
          <a:p>
            <a:pPr lvl="1"/>
            <a:r>
              <a:rPr lang="fr-FR" dirty="0"/>
              <a:t>1/ de sel </a:t>
            </a:r>
          </a:p>
          <a:p>
            <a:pPr lvl="1"/>
            <a:r>
              <a:rPr lang="fr-FR" dirty="0"/>
              <a:t>2/ de sucre </a:t>
            </a:r>
          </a:p>
          <a:p>
            <a:pPr lvl="1"/>
            <a:r>
              <a:rPr lang="fr-FR" dirty="0"/>
              <a:t>3/ de bitartrate de potassium </a:t>
            </a:r>
          </a:p>
          <a:p>
            <a:pPr lvl="1"/>
            <a:r>
              <a:rPr lang="fr-FR" dirty="0"/>
              <a:t>4/ de soufre »</a:t>
            </a:r>
          </a:p>
        </p:txBody>
      </p:sp>
      <p:sp>
        <p:nvSpPr>
          <p:cNvPr id="6" name="Espace réservé du numéro de diapositive 5">
            <a:extLst>
              <a:ext uri="{FF2B5EF4-FFF2-40B4-BE49-F238E27FC236}">
                <a16:creationId xmlns:a16="http://schemas.microsoft.com/office/drawing/2014/main" id="{2BA8CCF2-B963-4B4D-A7E6-64B2187539CD}"/>
              </a:ext>
            </a:extLst>
          </p:cNvPr>
          <p:cNvSpPr>
            <a:spLocks noGrp="1"/>
          </p:cNvSpPr>
          <p:nvPr>
            <p:ph type="sldNum" sz="quarter" idx="12"/>
          </p:nvPr>
        </p:nvSpPr>
        <p:spPr/>
        <p:txBody>
          <a:bodyPr/>
          <a:lstStyle/>
          <a:p>
            <a:fld id="{9C893FB6-AF10-4D21-940D-7F9D4D2B2FF2}" type="slidenum">
              <a:rPr lang="fr-FR" smtClean="0"/>
              <a:t>40</a:t>
            </a:fld>
            <a:endParaRPr lang="fr-FR"/>
          </a:p>
        </p:txBody>
      </p:sp>
    </p:spTree>
    <p:extLst>
      <p:ext uri="{BB962C8B-B14F-4D97-AF65-F5344CB8AC3E}">
        <p14:creationId xmlns:p14="http://schemas.microsoft.com/office/powerpoint/2010/main" val="291009193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90C5BC9-56DC-45C0-A618-6CBA09A94474}"/>
              </a:ext>
            </a:extLst>
          </p:cNvPr>
          <p:cNvSpPr>
            <a:spLocks noGrp="1"/>
          </p:cNvSpPr>
          <p:nvPr>
            <p:ph type="title"/>
          </p:nvPr>
        </p:nvSpPr>
        <p:spPr/>
        <p:txBody>
          <a:bodyPr/>
          <a:lstStyle/>
          <a:p>
            <a:pPr lvl="0"/>
            <a:r>
              <a:rPr lang="fr-FR" dirty="0"/>
              <a:t>Les solutions : résumé</a:t>
            </a:r>
          </a:p>
        </p:txBody>
      </p:sp>
      <p:sp>
        <p:nvSpPr>
          <p:cNvPr id="3" name="Espace réservé du texte 2">
            <a:extLst>
              <a:ext uri="{FF2B5EF4-FFF2-40B4-BE49-F238E27FC236}">
                <a16:creationId xmlns:a16="http://schemas.microsoft.com/office/drawing/2014/main" id="{1EEDDDD9-A6FF-43D3-968E-4ECC14051B49}"/>
              </a:ext>
            </a:extLst>
          </p:cNvPr>
          <p:cNvSpPr>
            <a:spLocks noGrp="1"/>
          </p:cNvSpPr>
          <p:nvPr>
            <p:ph idx="1"/>
          </p:nvPr>
        </p:nvSpPr>
        <p:spPr/>
        <p:txBody>
          <a:bodyPr>
            <a:normAutofit/>
          </a:bodyPr>
          <a:lstStyle/>
          <a:p>
            <a:r>
              <a:rPr lang="fr-FR" dirty="0"/>
              <a:t>Sans ambiguïté</a:t>
            </a:r>
          </a:p>
          <a:p>
            <a:pPr lvl="0"/>
            <a:r>
              <a:rPr lang="fr-FR" dirty="0"/>
              <a:t>Homogènes</a:t>
            </a:r>
          </a:p>
          <a:p>
            <a:pPr lvl="0"/>
            <a:r>
              <a:rPr lang="fr-FR" dirty="0"/>
              <a:t>Sans indice</a:t>
            </a:r>
          </a:p>
          <a:p>
            <a:pPr lvl="0"/>
            <a:endParaRPr lang="fr-FR" dirty="0"/>
          </a:p>
        </p:txBody>
      </p:sp>
      <p:sp>
        <p:nvSpPr>
          <p:cNvPr id="6" name="Espace réservé du numéro de diapositive 5">
            <a:extLst>
              <a:ext uri="{FF2B5EF4-FFF2-40B4-BE49-F238E27FC236}">
                <a16:creationId xmlns:a16="http://schemas.microsoft.com/office/drawing/2014/main" id="{2BA8CCF2-B963-4B4D-A7E6-64B2187539CD}"/>
              </a:ext>
            </a:extLst>
          </p:cNvPr>
          <p:cNvSpPr>
            <a:spLocks noGrp="1"/>
          </p:cNvSpPr>
          <p:nvPr>
            <p:ph type="sldNum" sz="quarter" idx="12"/>
          </p:nvPr>
        </p:nvSpPr>
        <p:spPr/>
        <p:txBody>
          <a:bodyPr/>
          <a:lstStyle/>
          <a:p>
            <a:fld id="{9C893FB6-AF10-4D21-940D-7F9D4D2B2FF2}" type="slidenum">
              <a:rPr lang="fr-FR" smtClean="0"/>
              <a:t>41</a:t>
            </a:fld>
            <a:endParaRPr lang="fr-FR"/>
          </a:p>
        </p:txBody>
      </p:sp>
    </p:spTree>
    <p:extLst>
      <p:ext uri="{BB962C8B-B14F-4D97-AF65-F5344CB8AC3E}">
        <p14:creationId xmlns:p14="http://schemas.microsoft.com/office/powerpoint/2010/main" val="67929752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D3B73B-49DB-4552-AEF4-822045B2E636}"/>
              </a:ext>
            </a:extLst>
          </p:cNvPr>
          <p:cNvSpPr>
            <a:spLocks noGrp="1"/>
          </p:cNvSpPr>
          <p:nvPr>
            <p:ph type="title"/>
          </p:nvPr>
        </p:nvSpPr>
        <p:spPr/>
        <p:txBody>
          <a:bodyPr/>
          <a:lstStyle/>
          <a:p>
            <a:r>
              <a:rPr lang="fr-FR"/>
              <a:t>Barême</a:t>
            </a:r>
          </a:p>
        </p:txBody>
      </p:sp>
      <p:sp>
        <p:nvSpPr>
          <p:cNvPr id="3" name="Espace réservé du texte 2">
            <a:extLst>
              <a:ext uri="{FF2B5EF4-FFF2-40B4-BE49-F238E27FC236}">
                <a16:creationId xmlns:a16="http://schemas.microsoft.com/office/drawing/2014/main" id="{794BA918-F54D-48F3-BA76-5D06CDABDE30}"/>
              </a:ext>
            </a:extLst>
          </p:cNvPr>
          <p:cNvSpPr>
            <a:spLocks noGrp="1"/>
          </p:cNvSpPr>
          <p:nvPr>
            <p:ph idx="1"/>
          </p:nvPr>
        </p:nvSpPr>
        <p:spPr/>
        <p:txBody>
          <a:bodyPr/>
          <a:lstStyle/>
          <a:p>
            <a:pPr lvl="0"/>
            <a:r>
              <a:rPr lang="fr-FR" dirty="0"/>
              <a:t>Pénaliser les mauvaises réponses pour éviter les devinettes ?</a:t>
            </a:r>
          </a:p>
          <a:p>
            <a:pPr lvl="0"/>
            <a:r>
              <a:rPr lang="fr-FR" dirty="0"/>
              <a:t>Pas toujours possibles</a:t>
            </a:r>
          </a:p>
          <a:p>
            <a:pPr lvl="0"/>
            <a:r>
              <a:rPr lang="fr-FR" dirty="0"/>
              <a:t>Risque de mesurer d’avantage les aptitudes stratégiques des étudiants</a:t>
            </a:r>
          </a:p>
          <a:p>
            <a:pPr lvl="0"/>
            <a:r>
              <a:rPr lang="fr-FR" dirty="0"/>
              <a:t>Il faut d’abord :</a:t>
            </a:r>
          </a:p>
          <a:p>
            <a:pPr lvl="1"/>
            <a:r>
              <a:rPr lang="fr-FR" dirty="0"/>
              <a:t>Soigner la construction et la formulation des QCM</a:t>
            </a:r>
          </a:p>
          <a:p>
            <a:pPr lvl="1"/>
            <a:r>
              <a:rPr lang="fr-FR" dirty="0"/>
              <a:t>Augmenter le nombre de solutions proposées par question</a:t>
            </a:r>
          </a:p>
          <a:p>
            <a:pPr lvl="1"/>
            <a:r>
              <a:rPr lang="fr-FR" dirty="0"/>
              <a:t>Augmenter le nombre de questions mesurant un même objectif</a:t>
            </a:r>
          </a:p>
        </p:txBody>
      </p:sp>
      <p:sp>
        <p:nvSpPr>
          <p:cNvPr id="6" name="Espace réservé du numéro de diapositive 5">
            <a:extLst>
              <a:ext uri="{FF2B5EF4-FFF2-40B4-BE49-F238E27FC236}">
                <a16:creationId xmlns:a16="http://schemas.microsoft.com/office/drawing/2014/main" id="{DA90293E-A06B-4F89-8795-C4712C199A61}"/>
              </a:ext>
            </a:extLst>
          </p:cNvPr>
          <p:cNvSpPr>
            <a:spLocks noGrp="1"/>
          </p:cNvSpPr>
          <p:nvPr>
            <p:ph type="sldNum" sz="quarter" idx="12"/>
          </p:nvPr>
        </p:nvSpPr>
        <p:spPr/>
        <p:txBody>
          <a:bodyPr/>
          <a:lstStyle/>
          <a:p>
            <a:fld id="{9C893FB6-AF10-4D21-940D-7F9D4D2B2FF2}" type="slidenum">
              <a:rPr lang="fr-FR" smtClean="0"/>
              <a:t>42</a:t>
            </a:fld>
            <a:endParaRPr lang="fr-FR"/>
          </a:p>
        </p:txBody>
      </p:sp>
    </p:spTree>
    <p:extLst>
      <p:ext uri="{BB962C8B-B14F-4D97-AF65-F5344CB8AC3E}">
        <p14:creationId xmlns:p14="http://schemas.microsoft.com/office/powerpoint/2010/main" val="255457788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460756D-EF28-4B49-A46D-8C16068760C8}"/>
              </a:ext>
            </a:extLst>
          </p:cNvPr>
          <p:cNvSpPr>
            <a:spLocks noGrp="1"/>
          </p:cNvSpPr>
          <p:nvPr>
            <p:ph type="title"/>
          </p:nvPr>
        </p:nvSpPr>
        <p:spPr/>
        <p:txBody>
          <a:bodyPr/>
          <a:lstStyle/>
          <a:p>
            <a:r>
              <a:rPr lang="fr-FR"/>
              <a:t>Bibliographie</a:t>
            </a:r>
          </a:p>
        </p:txBody>
      </p:sp>
      <p:sp>
        <p:nvSpPr>
          <p:cNvPr id="3" name="Espace réservé du texte 2">
            <a:extLst>
              <a:ext uri="{FF2B5EF4-FFF2-40B4-BE49-F238E27FC236}">
                <a16:creationId xmlns:a16="http://schemas.microsoft.com/office/drawing/2014/main" id="{41888725-31E0-4496-96DE-07492D9DD91E}"/>
              </a:ext>
            </a:extLst>
          </p:cNvPr>
          <p:cNvSpPr>
            <a:spLocks noGrp="1"/>
          </p:cNvSpPr>
          <p:nvPr>
            <p:ph idx="1"/>
          </p:nvPr>
        </p:nvSpPr>
        <p:spPr/>
        <p:txBody>
          <a:bodyPr/>
          <a:lstStyle/>
          <a:p>
            <a:pPr lvl="0"/>
            <a:r>
              <a:rPr lang="fr-FR" cap="small" dirty="0" err="1"/>
              <a:t>Bouvy</a:t>
            </a:r>
            <a:r>
              <a:rPr lang="fr-FR" dirty="0"/>
              <a:t> Thérèse, </a:t>
            </a:r>
            <a:r>
              <a:rPr lang="fr-FR" cap="small" dirty="0"/>
              <a:t>Léticia</a:t>
            </a:r>
            <a:r>
              <a:rPr lang="fr-FR" dirty="0"/>
              <a:t> </a:t>
            </a:r>
            <a:r>
              <a:rPr lang="fr-FR" dirty="0" err="1"/>
              <a:t>Warnier</a:t>
            </a:r>
            <a:r>
              <a:rPr lang="fr-FR" dirty="0"/>
              <a:t>. Évaluer les acquis des étudiants à l’aide de QCM. Document provisoire en cours de rédaction, 2016, 46 p. [en ligne]. Disponible sur </a:t>
            </a:r>
            <a:r>
              <a:rPr lang="fr-FR" dirty="0">
                <a:hlinkClick r:id="rId2"/>
              </a:rPr>
              <a:t>http://tinyurl.com/y44dmk3f</a:t>
            </a:r>
            <a:r>
              <a:rPr lang="fr-FR" dirty="0"/>
              <a:t> (Consulté le 17-4-2019)</a:t>
            </a:r>
          </a:p>
          <a:p>
            <a:pPr lvl="0"/>
            <a:r>
              <a:rPr lang="fr-FR" cap="small" dirty="0"/>
              <a:t>Leclercq</a:t>
            </a:r>
            <a:r>
              <a:rPr lang="fr-FR" dirty="0"/>
              <a:t> Dieudonné. La </a:t>
            </a:r>
            <a:r>
              <a:rPr lang="fr-FR" i="1" dirty="0"/>
              <a:t>conception des questions à choix multiple</a:t>
            </a:r>
            <a:r>
              <a:rPr lang="fr-FR" dirty="0"/>
              <a:t>. Bruxelles : Éditions Labor, 2008, 153 p.</a:t>
            </a:r>
          </a:p>
          <a:p>
            <a:r>
              <a:rPr lang="fr-FR" cap="small" dirty="0"/>
              <a:t>Lepage</a:t>
            </a:r>
            <a:r>
              <a:rPr lang="fr-FR" dirty="0"/>
              <a:t> Pascale, </a:t>
            </a:r>
            <a:r>
              <a:rPr lang="fr-FR" cap="small" dirty="0"/>
              <a:t>Romainville</a:t>
            </a:r>
            <a:r>
              <a:rPr lang="fr-FR" dirty="0"/>
              <a:t> Marc. Le Questionnaire à Choix Multiple. </a:t>
            </a:r>
            <a:r>
              <a:rPr lang="fr-FR" i="1" dirty="0"/>
              <a:t>Revue au service de l’enseignement et de l’apprentissage à l’Université</a:t>
            </a:r>
            <a:r>
              <a:rPr lang="fr-FR" dirty="0"/>
              <a:t>, n° 69, mars 2009, 14 p. [en ligne]. Disponible sur </a:t>
            </a:r>
            <a:r>
              <a:rPr lang="fr-FR" dirty="0">
                <a:hlinkClick r:id="rId3"/>
              </a:rPr>
              <a:t>https://1clickurls.com/Qmyw4Pu</a:t>
            </a:r>
            <a:r>
              <a:rPr lang="fr-FR" dirty="0"/>
              <a:t> (Consulté le 17-4-2019)</a:t>
            </a:r>
          </a:p>
        </p:txBody>
      </p:sp>
      <p:sp>
        <p:nvSpPr>
          <p:cNvPr id="6" name="Espace réservé du numéro de diapositive 5">
            <a:extLst>
              <a:ext uri="{FF2B5EF4-FFF2-40B4-BE49-F238E27FC236}">
                <a16:creationId xmlns:a16="http://schemas.microsoft.com/office/drawing/2014/main" id="{95F489AE-DB3F-43C9-A88E-71186B6EC36F}"/>
              </a:ext>
            </a:extLst>
          </p:cNvPr>
          <p:cNvSpPr>
            <a:spLocks noGrp="1"/>
          </p:cNvSpPr>
          <p:nvPr>
            <p:ph type="sldNum" sz="quarter" idx="12"/>
          </p:nvPr>
        </p:nvSpPr>
        <p:spPr/>
        <p:txBody>
          <a:bodyPr/>
          <a:lstStyle/>
          <a:p>
            <a:fld id="{9C893FB6-AF10-4D21-940D-7F9D4D2B2FF2}" type="slidenum">
              <a:rPr lang="fr-FR" smtClean="0"/>
              <a:t>43</a:t>
            </a:fld>
            <a:endParaRPr lang="fr-FR"/>
          </a:p>
        </p:txBody>
      </p:sp>
    </p:spTree>
    <p:extLst>
      <p:ext uri="{BB962C8B-B14F-4D97-AF65-F5344CB8AC3E}">
        <p14:creationId xmlns:p14="http://schemas.microsoft.com/office/powerpoint/2010/main" val="328300394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5E639389-5CE5-4E42-90F2-7285AB3AB6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solidFill>
            <a:schemeClr val="bg1"/>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14" name="Rectangle 13">
            <a:extLst>
              <a:ext uri="{FF2B5EF4-FFF2-40B4-BE49-F238E27FC236}">
                <a16:creationId xmlns:a16="http://schemas.microsoft.com/office/drawing/2014/main" id="{00D8BB72-00A6-426D-9D3D-E424019F37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3680" y="240031"/>
            <a:ext cx="11724640" cy="6377939"/>
          </a:xfrm>
          <a:prstGeom prst="rect">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a:extLst>
              <a:ext uri="{FF2B5EF4-FFF2-40B4-BE49-F238E27FC236}">
                <a16:creationId xmlns:a16="http://schemas.microsoft.com/office/drawing/2014/main" id="{6690CD3C-3755-4F1C-9BDA-BF4A62A219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1" y="240030"/>
            <a:ext cx="7821038" cy="6377940"/>
          </a:xfrm>
          <a:prstGeom prst="rect">
            <a:avLst/>
          </a:prstGeom>
          <a:solidFill>
            <a:schemeClr val="tx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re 1">
            <a:extLst>
              <a:ext uri="{FF2B5EF4-FFF2-40B4-BE49-F238E27FC236}">
                <a16:creationId xmlns:a16="http://schemas.microsoft.com/office/drawing/2014/main" id="{1182BC36-6F0D-428E-A072-70507AD084B7}"/>
              </a:ext>
            </a:extLst>
          </p:cNvPr>
          <p:cNvSpPr>
            <a:spLocks noGrp="1"/>
          </p:cNvSpPr>
          <p:nvPr>
            <p:ph type="ctrTitle"/>
          </p:nvPr>
        </p:nvSpPr>
        <p:spPr>
          <a:xfrm>
            <a:off x="1142996" y="688255"/>
            <a:ext cx="6244018" cy="5217595"/>
          </a:xfrm>
          <a:noFill/>
          <a:ln w="12700" cmpd="sng">
            <a:noFill/>
          </a:ln>
        </p:spPr>
        <p:txBody>
          <a:bodyPr anchor="ctr">
            <a:normAutofit/>
          </a:bodyPr>
          <a:lstStyle/>
          <a:p>
            <a:pPr algn="r"/>
            <a:r>
              <a:rPr lang="fr-FR" sz="6000" dirty="0">
                <a:solidFill>
                  <a:schemeClr val="bg1"/>
                </a:solidFill>
              </a:rPr>
              <a:t>Construire </a:t>
            </a:r>
            <a:br>
              <a:rPr lang="fr-FR" sz="6000" dirty="0">
                <a:solidFill>
                  <a:schemeClr val="bg1"/>
                </a:solidFill>
              </a:rPr>
            </a:br>
            <a:r>
              <a:rPr lang="fr-FR" sz="6000" dirty="0">
                <a:solidFill>
                  <a:schemeClr val="bg1"/>
                </a:solidFill>
              </a:rPr>
              <a:t>un QCM</a:t>
            </a:r>
          </a:p>
        </p:txBody>
      </p:sp>
      <p:sp>
        <p:nvSpPr>
          <p:cNvPr id="7" name="Sous-titre 6">
            <a:extLst>
              <a:ext uri="{FF2B5EF4-FFF2-40B4-BE49-F238E27FC236}">
                <a16:creationId xmlns:a16="http://schemas.microsoft.com/office/drawing/2014/main" id="{00BFF38D-A785-4AF3-A224-7B0FEDB89E85}"/>
              </a:ext>
            </a:extLst>
          </p:cNvPr>
          <p:cNvSpPr>
            <a:spLocks noGrp="1"/>
          </p:cNvSpPr>
          <p:nvPr>
            <p:ph type="subTitle" idx="1"/>
          </p:nvPr>
        </p:nvSpPr>
        <p:spPr>
          <a:xfrm>
            <a:off x="8369994" y="4856085"/>
            <a:ext cx="3079883" cy="1049765"/>
          </a:xfrm>
        </p:spPr>
        <p:txBody>
          <a:bodyPr anchor="ctr">
            <a:normAutofit/>
          </a:bodyPr>
          <a:lstStyle/>
          <a:p>
            <a:pPr algn="l"/>
            <a:r>
              <a:rPr lang="fr-FR" sz="2000" dirty="0">
                <a:solidFill>
                  <a:srgbClr val="FFFFFF"/>
                </a:solidFill>
              </a:rPr>
              <a:t>Yves </a:t>
            </a:r>
            <a:r>
              <a:rPr lang="fr-FR" sz="2000" cap="small" dirty="0">
                <a:solidFill>
                  <a:srgbClr val="FFFFFF"/>
                </a:solidFill>
              </a:rPr>
              <a:t>Cinotti</a:t>
            </a:r>
          </a:p>
          <a:p>
            <a:pPr algn="l"/>
            <a:r>
              <a:rPr lang="fr-FR" sz="2000" dirty="0" err="1">
                <a:solidFill>
                  <a:srgbClr val="FFFFFF"/>
                </a:solidFill>
              </a:rPr>
              <a:t>yves</a:t>
            </a:r>
            <a:r>
              <a:rPr lang="fr-FR" sz="2000" dirty="0">
                <a:solidFill>
                  <a:srgbClr val="FFFFFF"/>
                </a:solidFill>
              </a:rPr>
              <a:t>.cinotti@univ-tlse2.fr</a:t>
            </a:r>
          </a:p>
        </p:txBody>
      </p:sp>
      <p:sp>
        <p:nvSpPr>
          <p:cNvPr id="8" name="Espace réservé du numéro de diapositive 7">
            <a:extLst>
              <a:ext uri="{FF2B5EF4-FFF2-40B4-BE49-F238E27FC236}">
                <a16:creationId xmlns:a16="http://schemas.microsoft.com/office/drawing/2014/main" id="{7B6D5642-4697-4DAA-8869-F0A9CFCDA75D}"/>
              </a:ext>
            </a:extLst>
          </p:cNvPr>
          <p:cNvSpPr>
            <a:spLocks noGrp="1"/>
          </p:cNvSpPr>
          <p:nvPr>
            <p:ph type="sldNum" sz="quarter" idx="12"/>
          </p:nvPr>
        </p:nvSpPr>
        <p:spPr/>
        <p:txBody>
          <a:bodyPr/>
          <a:lstStyle/>
          <a:p>
            <a:fld id="{9C893FB6-AF10-4D21-940D-7F9D4D2B2FF2}" type="slidenum">
              <a:rPr lang="fr-FR" smtClean="0"/>
              <a:t>44</a:t>
            </a:fld>
            <a:endParaRPr lang="fr-FR"/>
          </a:p>
        </p:txBody>
      </p:sp>
      <p:pic>
        <p:nvPicPr>
          <p:cNvPr id="10" name="Image 9">
            <a:extLst>
              <a:ext uri="{FF2B5EF4-FFF2-40B4-BE49-F238E27FC236}">
                <a16:creationId xmlns:a16="http://schemas.microsoft.com/office/drawing/2014/main" id="{772BCDBB-0B95-48BB-86B4-1401763D720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35280" y="952150"/>
            <a:ext cx="2998667" cy="2976007"/>
          </a:xfrm>
          <a:prstGeom prst="rect">
            <a:avLst/>
          </a:prstGeom>
        </p:spPr>
      </p:pic>
    </p:spTree>
    <p:extLst>
      <p:ext uri="{BB962C8B-B14F-4D97-AF65-F5344CB8AC3E}">
        <p14:creationId xmlns:p14="http://schemas.microsoft.com/office/powerpoint/2010/main" val="10720983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8A038E-D6F2-43CE-BB69-4AFDFBBAFF2F}"/>
              </a:ext>
            </a:extLst>
          </p:cNvPr>
          <p:cNvSpPr>
            <a:spLocks noGrp="1"/>
          </p:cNvSpPr>
          <p:nvPr>
            <p:ph type="title"/>
          </p:nvPr>
        </p:nvSpPr>
        <p:spPr/>
        <p:txBody>
          <a:bodyPr/>
          <a:lstStyle/>
          <a:p>
            <a:r>
              <a:rPr lang="fr-FR" dirty="0"/>
              <a:t>La QCM : 3 composantes</a:t>
            </a:r>
          </a:p>
        </p:txBody>
      </p:sp>
      <p:sp>
        <p:nvSpPr>
          <p:cNvPr id="3" name="Espace réservé du texte 2">
            <a:extLst>
              <a:ext uri="{FF2B5EF4-FFF2-40B4-BE49-F238E27FC236}">
                <a16:creationId xmlns:a16="http://schemas.microsoft.com/office/drawing/2014/main" id="{DF7453EE-54C0-4B15-B36D-9A2D51636D47}"/>
              </a:ext>
            </a:extLst>
          </p:cNvPr>
          <p:cNvSpPr>
            <a:spLocks noGrp="1"/>
          </p:cNvSpPr>
          <p:nvPr>
            <p:ph idx="1"/>
          </p:nvPr>
        </p:nvSpPr>
        <p:spPr/>
        <p:txBody>
          <a:bodyPr/>
          <a:lstStyle/>
          <a:p>
            <a:pPr lvl="0"/>
            <a:r>
              <a:rPr lang="fr-FR" dirty="0"/>
              <a:t>la consigne</a:t>
            </a:r>
          </a:p>
          <a:p>
            <a:pPr lvl="0"/>
            <a:r>
              <a:rPr lang="fr-FR" dirty="0"/>
              <a:t>l’énoncé</a:t>
            </a:r>
          </a:p>
          <a:p>
            <a:pPr lvl="0"/>
            <a:r>
              <a:rPr lang="fr-FR" dirty="0"/>
              <a:t>les solutions</a:t>
            </a:r>
          </a:p>
        </p:txBody>
      </p:sp>
      <p:sp>
        <p:nvSpPr>
          <p:cNvPr id="6" name="Espace réservé du numéro de diapositive 5">
            <a:extLst>
              <a:ext uri="{FF2B5EF4-FFF2-40B4-BE49-F238E27FC236}">
                <a16:creationId xmlns:a16="http://schemas.microsoft.com/office/drawing/2014/main" id="{225B7ECC-FB6E-40D6-9A41-DF085CC8ACBA}"/>
              </a:ext>
            </a:extLst>
          </p:cNvPr>
          <p:cNvSpPr>
            <a:spLocks noGrp="1"/>
          </p:cNvSpPr>
          <p:nvPr>
            <p:ph type="sldNum" sz="quarter" idx="12"/>
          </p:nvPr>
        </p:nvSpPr>
        <p:spPr/>
        <p:txBody>
          <a:bodyPr/>
          <a:lstStyle/>
          <a:p>
            <a:fld id="{9C893FB6-AF10-4D21-940D-7F9D4D2B2FF2}" type="slidenum">
              <a:rPr lang="fr-FR" smtClean="0"/>
              <a:t>5</a:t>
            </a:fld>
            <a:endParaRPr lang="fr-FR"/>
          </a:p>
        </p:txBody>
      </p:sp>
    </p:spTree>
    <p:extLst>
      <p:ext uri="{BB962C8B-B14F-4D97-AF65-F5344CB8AC3E}">
        <p14:creationId xmlns:p14="http://schemas.microsoft.com/office/powerpoint/2010/main" val="13538156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B0FCCB7-6C49-47A1-BC43-7ED10CDB14F3}"/>
              </a:ext>
            </a:extLst>
          </p:cNvPr>
          <p:cNvSpPr>
            <a:spLocks noGrp="1"/>
          </p:cNvSpPr>
          <p:nvPr>
            <p:ph type="title"/>
          </p:nvPr>
        </p:nvSpPr>
        <p:spPr/>
        <p:txBody>
          <a:bodyPr/>
          <a:lstStyle/>
          <a:p>
            <a:r>
              <a:rPr lang="fr-FR"/>
              <a:t>La consigne</a:t>
            </a:r>
          </a:p>
        </p:txBody>
      </p:sp>
      <p:sp>
        <p:nvSpPr>
          <p:cNvPr id="7" name="Espace réservé du texte 6">
            <a:extLst>
              <a:ext uri="{FF2B5EF4-FFF2-40B4-BE49-F238E27FC236}">
                <a16:creationId xmlns:a16="http://schemas.microsoft.com/office/drawing/2014/main" id="{9E0AE4AD-CD87-4ADE-9542-35F5C0547FD0}"/>
              </a:ext>
            </a:extLst>
          </p:cNvPr>
          <p:cNvSpPr>
            <a:spLocks noGrp="1"/>
          </p:cNvSpPr>
          <p:nvPr>
            <p:ph type="body" idx="1"/>
          </p:nvPr>
        </p:nvSpPr>
        <p:spPr/>
        <p:txBody>
          <a:bodyPr/>
          <a:lstStyle/>
          <a:p>
            <a:endParaRPr lang="fr-FR"/>
          </a:p>
        </p:txBody>
      </p:sp>
      <p:sp>
        <p:nvSpPr>
          <p:cNvPr id="6" name="Espace réservé du numéro de diapositive 5">
            <a:extLst>
              <a:ext uri="{FF2B5EF4-FFF2-40B4-BE49-F238E27FC236}">
                <a16:creationId xmlns:a16="http://schemas.microsoft.com/office/drawing/2014/main" id="{45DC0003-8E4A-44C3-A038-C4679FCF3804}"/>
              </a:ext>
            </a:extLst>
          </p:cNvPr>
          <p:cNvSpPr>
            <a:spLocks noGrp="1"/>
          </p:cNvSpPr>
          <p:nvPr>
            <p:ph type="sldNum" sz="quarter" idx="12"/>
          </p:nvPr>
        </p:nvSpPr>
        <p:spPr/>
        <p:txBody>
          <a:bodyPr/>
          <a:lstStyle/>
          <a:p>
            <a:fld id="{9C893FB6-AF10-4D21-940D-7F9D4D2B2FF2}" type="slidenum">
              <a:rPr lang="fr-FR" smtClean="0"/>
              <a:t>6</a:t>
            </a:fld>
            <a:endParaRPr lang="fr-FR"/>
          </a:p>
        </p:txBody>
      </p:sp>
    </p:spTree>
    <p:extLst>
      <p:ext uri="{BB962C8B-B14F-4D97-AF65-F5344CB8AC3E}">
        <p14:creationId xmlns:p14="http://schemas.microsoft.com/office/powerpoint/2010/main" val="39319815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B0FCCB7-6C49-47A1-BC43-7ED10CDB14F3}"/>
              </a:ext>
            </a:extLst>
          </p:cNvPr>
          <p:cNvSpPr>
            <a:spLocks noGrp="1"/>
          </p:cNvSpPr>
          <p:nvPr>
            <p:ph type="title"/>
          </p:nvPr>
        </p:nvSpPr>
        <p:spPr/>
        <p:txBody>
          <a:bodyPr/>
          <a:lstStyle/>
          <a:p>
            <a:r>
              <a:rPr lang="fr-FR"/>
              <a:t>La consigne</a:t>
            </a:r>
          </a:p>
        </p:txBody>
      </p:sp>
      <p:sp>
        <p:nvSpPr>
          <p:cNvPr id="3" name="Espace réservé du texte 2">
            <a:extLst>
              <a:ext uri="{FF2B5EF4-FFF2-40B4-BE49-F238E27FC236}">
                <a16:creationId xmlns:a16="http://schemas.microsoft.com/office/drawing/2014/main" id="{1C94E4B1-26E3-4536-A484-AEF70829FC52}"/>
              </a:ext>
            </a:extLst>
          </p:cNvPr>
          <p:cNvSpPr>
            <a:spLocks noGrp="1"/>
          </p:cNvSpPr>
          <p:nvPr>
            <p:ph idx="1"/>
          </p:nvPr>
        </p:nvSpPr>
        <p:spPr/>
        <p:txBody>
          <a:bodyPr/>
          <a:lstStyle/>
          <a:p>
            <a:pPr lvl="0"/>
            <a:r>
              <a:rPr lang="fr-FR" dirty="0"/>
              <a:t>Donnée au début de l’épreuve</a:t>
            </a:r>
          </a:p>
          <a:p>
            <a:pPr lvl="0"/>
            <a:r>
              <a:rPr lang="fr-FR" dirty="0"/>
              <a:t>Devrait toujours être écrite</a:t>
            </a:r>
          </a:p>
          <a:p>
            <a:pPr lvl="0"/>
            <a:r>
              <a:rPr lang="fr-FR" dirty="0"/>
              <a:t>Valable</a:t>
            </a:r>
          </a:p>
          <a:p>
            <a:pPr lvl="1"/>
            <a:r>
              <a:rPr lang="fr-FR" dirty="0"/>
              <a:t>pour toutes les QCM d’un QCM</a:t>
            </a:r>
          </a:p>
          <a:p>
            <a:pPr lvl="1"/>
            <a:r>
              <a:rPr lang="fr-FR" dirty="0"/>
              <a:t>voire pour tous les QCM proposés régulièrement</a:t>
            </a:r>
          </a:p>
        </p:txBody>
      </p:sp>
      <p:sp>
        <p:nvSpPr>
          <p:cNvPr id="6" name="Espace réservé du numéro de diapositive 5">
            <a:extLst>
              <a:ext uri="{FF2B5EF4-FFF2-40B4-BE49-F238E27FC236}">
                <a16:creationId xmlns:a16="http://schemas.microsoft.com/office/drawing/2014/main" id="{45DC0003-8E4A-44C3-A038-C4679FCF3804}"/>
              </a:ext>
            </a:extLst>
          </p:cNvPr>
          <p:cNvSpPr>
            <a:spLocks noGrp="1"/>
          </p:cNvSpPr>
          <p:nvPr>
            <p:ph type="sldNum" sz="quarter" idx="12"/>
          </p:nvPr>
        </p:nvSpPr>
        <p:spPr/>
        <p:txBody>
          <a:bodyPr/>
          <a:lstStyle/>
          <a:p>
            <a:fld id="{9C893FB6-AF10-4D21-940D-7F9D4D2B2FF2}" type="slidenum">
              <a:rPr lang="fr-FR" smtClean="0"/>
              <a:t>7</a:t>
            </a:fld>
            <a:endParaRPr lang="fr-FR"/>
          </a:p>
        </p:txBody>
      </p:sp>
    </p:spTree>
    <p:extLst>
      <p:ext uri="{BB962C8B-B14F-4D97-AF65-F5344CB8AC3E}">
        <p14:creationId xmlns:p14="http://schemas.microsoft.com/office/powerpoint/2010/main" val="13398332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2A5DB97-1909-4898-B761-7B0D58F5D134}"/>
              </a:ext>
            </a:extLst>
          </p:cNvPr>
          <p:cNvSpPr>
            <a:spLocks noGrp="1"/>
          </p:cNvSpPr>
          <p:nvPr>
            <p:ph type="title"/>
          </p:nvPr>
        </p:nvSpPr>
        <p:spPr/>
        <p:txBody>
          <a:bodyPr/>
          <a:lstStyle/>
          <a:p>
            <a:r>
              <a:rPr lang="fr-FR" dirty="0"/>
              <a:t>Les consignes décrivent…</a:t>
            </a:r>
          </a:p>
        </p:txBody>
      </p:sp>
      <p:sp>
        <p:nvSpPr>
          <p:cNvPr id="3" name="Espace réservé du texte 2">
            <a:extLst>
              <a:ext uri="{FF2B5EF4-FFF2-40B4-BE49-F238E27FC236}">
                <a16:creationId xmlns:a16="http://schemas.microsoft.com/office/drawing/2014/main" id="{99721248-2EC4-426D-BF54-2226E7435B8A}"/>
              </a:ext>
            </a:extLst>
          </p:cNvPr>
          <p:cNvSpPr>
            <a:spLocks noGrp="1"/>
          </p:cNvSpPr>
          <p:nvPr>
            <p:ph idx="1"/>
          </p:nvPr>
        </p:nvSpPr>
        <p:spPr/>
        <p:txBody>
          <a:bodyPr/>
          <a:lstStyle/>
          <a:p>
            <a:pPr lvl="0"/>
            <a:r>
              <a:rPr lang="fr-FR" dirty="0"/>
              <a:t>la question : « Pour les questions qui suivent, une seule solution est considérée comme correcte. »</a:t>
            </a:r>
          </a:p>
          <a:p>
            <a:pPr lvl="0"/>
            <a:r>
              <a:rPr lang="fr-FR" dirty="0"/>
              <a:t>le mode de réponse : « Choisissez une seule des solutions proposées ou abstenez-vous de répondre. »</a:t>
            </a:r>
          </a:p>
          <a:p>
            <a:pPr lvl="0"/>
            <a:r>
              <a:rPr lang="fr-FR" dirty="0"/>
              <a:t>les principes de notation : « Si vous trouvez la solution correcte, vous gagnez des points : une solution incorrecte vous en fera perdre. Vous avez intérêt à ne rien écrire plutôt que de choisir au hasard. »</a:t>
            </a:r>
          </a:p>
          <a:p>
            <a:pPr lvl="0"/>
            <a:r>
              <a:rPr lang="fr-FR" dirty="0"/>
              <a:t>le barème : « La notation se fera selon le barème suivant : réponse correcte + 2 points, réponse incorrecte – 1 point, omission 0 point. »</a:t>
            </a:r>
          </a:p>
        </p:txBody>
      </p:sp>
      <p:sp>
        <p:nvSpPr>
          <p:cNvPr id="6" name="Espace réservé du numéro de diapositive 5">
            <a:extLst>
              <a:ext uri="{FF2B5EF4-FFF2-40B4-BE49-F238E27FC236}">
                <a16:creationId xmlns:a16="http://schemas.microsoft.com/office/drawing/2014/main" id="{118F29AB-EDB2-45E1-A5D8-33828B813709}"/>
              </a:ext>
            </a:extLst>
          </p:cNvPr>
          <p:cNvSpPr>
            <a:spLocks noGrp="1"/>
          </p:cNvSpPr>
          <p:nvPr>
            <p:ph type="sldNum" sz="quarter" idx="12"/>
          </p:nvPr>
        </p:nvSpPr>
        <p:spPr/>
        <p:txBody>
          <a:bodyPr/>
          <a:lstStyle/>
          <a:p>
            <a:fld id="{9C893FB6-AF10-4D21-940D-7F9D4D2B2FF2}" type="slidenum">
              <a:rPr lang="fr-FR" smtClean="0"/>
              <a:t>8</a:t>
            </a:fld>
            <a:endParaRPr lang="fr-FR"/>
          </a:p>
        </p:txBody>
      </p:sp>
    </p:spTree>
    <p:extLst>
      <p:ext uri="{BB962C8B-B14F-4D97-AF65-F5344CB8AC3E}">
        <p14:creationId xmlns:p14="http://schemas.microsoft.com/office/powerpoint/2010/main" val="40120325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CD5292F-9066-4387-B35F-4495A2B749D5}"/>
              </a:ext>
            </a:extLst>
          </p:cNvPr>
          <p:cNvSpPr>
            <a:spLocks noGrp="1"/>
          </p:cNvSpPr>
          <p:nvPr>
            <p:ph type="title"/>
          </p:nvPr>
        </p:nvSpPr>
        <p:spPr/>
        <p:txBody>
          <a:bodyPr/>
          <a:lstStyle/>
          <a:p>
            <a:r>
              <a:rPr lang="fr-FR"/>
              <a:t>QCM simple</a:t>
            </a:r>
          </a:p>
        </p:txBody>
      </p:sp>
      <p:sp>
        <p:nvSpPr>
          <p:cNvPr id="3" name="Espace réservé du texte 2">
            <a:extLst>
              <a:ext uri="{FF2B5EF4-FFF2-40B4-BE49-F238E27FC236}">
                <a16:creationId xmlns:a16="http://schemas.microsoft.com/office/drawing/2014/main" id="{81097F8A-CF18-4E43-93E0-6B5A422E766A}"/>
              </a:ext>
            </a:extLst>
          </p:cNvPr>
          <p:cNvSpPr>
            <a:spLocks noGrp="1"/>
          </p:cNvSpPr>
          <p:nvPr>
            <p:ph idx="1"/>
          </p:nvPr>
        </p:nvSpPr>
        <p:spPr/>
        <p:txBody>
          <a:bodyPr>
            <a:normAutofit lnSpcReduction="10000"/>
          </a:bodyPr>
          <a:lstStyle/>
          <a:p>
            <a:pPr lvl="0"/>
            <a:r>
              <a:rPr lang="fr-FR" dirty="0"/>
              <a:t>Une seule solution proposée est correcte. « Fournissez une seule réponse :</a:t>
            </a:r>
          </a:p>
          <a:p>
            <a:pPr lvl="1"/>
            <a:r>
              <a:rPr lang="fr-FR" dirty="0"/>
              <a:t>L’hermitage est un vin du vignoble : </a:t>
            </a:r>
          </a:p>
          <a:p>
            <a:pPr lvl="2"/>
            <a:r>
              <a:rPr lang="fr-FR" dirty="0"/>
              <a:t>1/ du Bordelais </a:t>
            </a:r>
          </a:p>
          <a:p>
            <a:pPr lvl="2"/>
            <a:r>
              <a:rPr lang="fr-FR" dirty="0"/>
              <a:t>2/ de la Bourgogne </a:t>
            </a:r>
          </a:p>
          <a:p>
            <a:pPr lvl="2"/>
            <a:r>
              <a:rPr lang="fr-FR" dirty="0"/>
              <a:t>3/ des Côtes du Rhône </a:t>
            </a:r>
          </a:p>
          <a:p>
            <a:pPr lvl="2"/>
            <a:r>
              <a:rPr lang="fr-FR" dirty="0"/>
              <a:t>4/ de Provence »</a:t>
            </a:r>
          </a:p>
          <a:p>
            <a:pPr lvl="0"/>
            <a:r>
              <a:rPr lang="fr-FR" dirty="0"/>
              <a:t>0 ou 1 solution proposée est correcte. « Fournissez une seule réponse :</a:t>
            </a:r>
          </a:p>
          <a:p>
            <a:pPr lvl="1"/>
            <a:r>
              <a:rPr lang="fr-FR" dirty="0"/>
              <a:t>L’hermitage est un vin du vignoble : </a:t>
            </a:r>
          </a:p>
          <a:p>
            <a:pPr lvl="2"/>
            <a:r>
              <a:rPr lang="fr-FR" dirty="0"/>
              <a:t>1/ du Bordelais </a:t>
            </a:r>
          </a:p>
          <a:p>
            <a:pPr lvl="2"/>
            <a:r>
              <a:rPr lang="fr-FR" dirty="0"/>
              <a:t>2/ de la Bourgogne </a:t>
            </a:r>
          </a:p>
          <a:p>
            <a:pPr lvl="2"/>
            <a:r>
              <a:rPr lang="fr-FR" dirty="0"/>
              <a:t>3/ des Côtes du Rhône </a:t>
            </a:r>
          </a:p>
          <a:p>
            <a:pPr lvl="2"/>
            <a:r>
              <a:rPr lang="fr-FR" dirty="0"/>
              <a:t>4/ de Provence </a:t>
            </a:r>
          </a:p>
          <a:p>
            <a:pPr lvl="2"/>
            <a:r>
              <a:rPr lang="fr-FR" dirty="0"/>
              <a:t>5/ Aucune solution correcte »</a:t>
            </a:r>
          </a:p>
        </p:txBody>
      </p:sp>
      <p:sp>
        <p:nvSpPr>
          <p:cNvPr id="6" name="Espace réservé du numéro de diapositive 5">
            <a:extLst>
              <a:ext uri="{FF2B5EF4-FFF2-40B4-BE49-F238E27FC236}">
                <a16:creationId xmlns:a16="http://schemas.microsoft.com/office/drawing/2014/main" id="{51ADB4F7-1F00-41D4-8050-5491A8E7D71A}"/>
              </a:ext>
            </a:extLst>
          </p:cNvPr>
          <p:cNvSpPr>
            <a:spLocks noGrp="1"/>
          </p:cNvSpPr>
          <p:nvPr>
            <p:ph type="sldNum" sz="quarter" idx="12"/>
          </p:nvPr>
        </p:nvSpPr>
        <p:spPr/>
        <p:txBody>
          <a:bodyPr/>
          <a:lstStyle/>
          <a:p>
            <a:fld id="{9C893FB6-AF10-4D21-940D-7F9D4D2B2FF2}" type="slidenum">
              <a:rPr lang="fr-FR" smtClean="0"/>
              <a:t>9</a:t>
            </a:fld>
            <a:endParaRPr lang="fr-FR"/>
          </a:p>
        </p:txBody>
      </p:sp>
    </p:spTree>
    <p:extLst>
      <p:ext uri="{BB962C8B-B14F-4D97-AF65-F5344CB8AC3E}">
        <p14:creationId xmlns:p14="http://schemas.microsoft.com/office/powerpoint/2010/main" val="3489452384"/>
      </p:ext>
    </p:extLst>
  </p:cSld>
  <p:clrMapOvr>
    <a:masterClrMapping/>
  </p:clrMapOvr>
</p:sld>
</file>

<file path=ppt/theme/theme1.xml><?xml version="1.0" encoding="utf-8"?>
<a:theme xmlns:a="http://schemas.openxmlformats.org/drawingml/2006/main" name="Base">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Cambria-Calibri">
      <a:majorFont>
        <a:latin typeface="Cambria" panose="02040503050406030204"/>
        <a:ea typeface=""/>
        <a:cs typeface=""/>
        <a:font script="Jpan" typeface="ＭＳ Ｐ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se">
      <a:fillStyleLst>
        <a:solidFill>
          <a:schemeClr val="phClr"/>
        </a:solidFill>
        <a:solidFill>
          <a:schemeClr val="phClr">
            <a:tint val="63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446C221D-F63F-4DD8-B509-CFE168687BF2}"/>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Vert">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10.xml><?xml version="1.0" encoding="utf-8"?>
<a:themeOverride xmlns:a="http://schemas.openxmlformats.org/drawingml/2006/main">
  <a:clrScheme name="Rouge">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themeOverride>
</file>

<file path=ppt/theme/themeOverride11.xml><?xml version="1.0" encoding="utf-8"?>
<a:themeOverride xmlns:a="http://schemas.openxmlformats.org/drawingml/2006/main">
  <a:clrScheme name="Rouge">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themeOverride>
</file>

<file path=ppt/theme/themeOverride12.xml><?xml version="1.0" encoding="utf-8"?>
<a:themeOverride xmlns:a="http://schemas.openxmlformats.org/drawingml/2006/main">
  <a:clrScheme name="Rouge">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themeOverride>
</file>

<file path=ppt/theme/themeOverride13.xml><?xml version="1.0" encoding="utf-8"?>
<a:themeOverride xmlns:a="http://schemas.openxmlformats.org/drawingml/2006/main">
  <a:clrScheme name="Rouge">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themeOverride>
</file>

<file path=ppt/theme/themeOverride14.xml><?xml version="1.0" encoding="utf-8"?>
<a:themeOverride xmlns:a="http://schemas.openxmlformats.org/drawingml/2006/main">
  <a:clrScheme name="Rouge">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themeOverride>
</file>

<file path=ppt/theme/themeOverride15.xml><?xml version="1.0" encoding="utf-8"?>
<a:themeOverride xmlns:a="http://schemas.openxmlformats.org/drawingml/2006/main">
  <a:clrScheme name="Rouge">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themeOverride>
</file>

<file path=ppt/theme/themeOverride16.xml><?xml version="1.0" encoding="utf-8"?>
<a:themeOverride xmlns:a="http://schemas.openxmlformats.org/drawingml/2006/main">
  <a:clrScheme name="Rouge">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themeOverride>
</file>

<file path=ppt/theme/themeOverride17.xml><?xml version="1.0" encoding="utf-8"?>
<a:themeOverride xmlns:a="http://schemas.openxmlformats.org/drawingml/2006/main">
  <a:clrScheme name="Rouge">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themeOverride>
</file>

<file path=ppt/theme/themeOverride18.xml><?xml version="1.0" encoding="utf-8"?>
<a:themeOverride xmlns:a="http://schemas.openxmlformats.org/drawingml/2006/main">
  <a:clrScheme name="Rouge">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themeOverride>
</file>

<file path=ppt/theme/themeOverride19.xml><?xml version="1.0" encoding="utf-8"?>
<a:themeOverride xmlns:a="http://schemas.openxmlformats.org/drawingml/2006/main">
  <a:clrScheme name="Rouge">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themeOverride>
</file>

<file path=ppt/theme/themeOverride2.xml><?xml version="1.0" encoding="utf-8"?>
<a:themeOverride xmlns:a="http://schemas.openxmlformats.org/drawingml/2006/main">
  <a:clrScheme name="Vert">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20.xml><?xml version="1.0" encoding="utf-8"?>
<a:themeOverride xmlns:a="http://schemas.openxmlformats.org/drawingml/2006/main">
  <a:clrScheme name="Rouge">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themeOverride>
</file>

<file path=ppt/theme/themeOverride21.xml><?xml version="1.0" encoding="utf-8"?>
<a:themeOverride xmlns:a="http://schemas.openxmlformats.org/drawingml/2006/main">
  <a:clrScheme name="Rouge">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themeOverride>
</file>

<file path=ppt/theme/themeOverride22.xml><?xml version="1.0" encoding="utf-8"?>
<a:themeOverride xmlns:a="http://schemas.openxmlformats.org/drawingml/2006/main">
  <a:clrScheme name="Rouge">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themeOverride>
</file>

<file path=ppt/theme/themeOverride23.xml><?xml version="1.0" encoding="utf-8"?>
<a:themeOverride xmlns:a="http://schemas.openxmlformats.org/drawingml/2006/main">
  <a:clrScheme name="Rouge">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themeOverride>
</file>

<file path=ppt/theme/themeOverride24.xml><?xml version="1.0" encoding="utf-8"?>
<a:themeOverride xmlns:a="http://schemas.openxmlformats.org/drawingml/2006/main">
  <a:clrScheme name="Rouge">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themeOverride>
</file>

<file path=ppt/theme/themeOverride25.xml><?xml version="1.0" encoding="utf-8"?>
<a:themeOverride xmlns:a="http://schemas.openxmlformats.org/drawingml/2006/main">
  <a:clrScheme name="Rouge">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themeOverride>
</file>

<file path=ppt/theme/themeOverride26.xml><?xml version="1.0" encoding="utf-8"?>
<a:themeOverride xmlns:a="http://schemas.openxmlformats.org/drawingml/2006/main">
  <a:clrScheme name="Rouge">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themeOverride>
</file>

<file path=ppt/theme/themeOverride27.xml><?xml version="1.0" encoding="utf-8"?>
<a:themeOverride xmlns:a="http://schemas.openxmlformats.org/drawingml/2006/main">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themeOverride>
</file>

<file path=ppt/theme/themeOverride28.xml><?xml version="1.0" encoding="utf-8"?>
<a:themeOverride xmlns:a="http://schemas.openxmlformats.org/drawingml/2006/main">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themeOverride>
</file>

<file path=ppt/theme/themeOverride29.xml><?xml version="1.0" encoding="utf-8"?>
<a:themeOverride xmlns:a="http://schemas.openxmlformats.org/drawingml/2006/main">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themeOverride>
</file>

<file path=ppt/theme/themeOverride3.xml><?xml version="1.0" encoding="utf-8"?>
<a:themeOverride xmlns:a="http://schemas.openxmlformats.org/drawingml/2006/main">
  <a:clrScheme name="Vert">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30.xml><?xml version="1.0" encoding="utf-8"?>
<a:themeOverride xmlns:a="http://schemas.openxmlformats.org/drawingml/2006/main">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themeOverride>
</file>

<file path=ppt/theme/themeOverride31.xml><?xml version="1.0" encoding="utf-8"?>
<a:themeOverride xmlns:a="http://schemas.openxmlformats.org/drawingml/2006/main">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themeOverride>
</file>

<file path=ppt/theme/themeOverride32.xml><?xml version="1.0" encoding="utf-8"?>
<a:themeOverride xmlns:a="http://schemas.openxmlformats.org/drawingml/2006/main">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themeOverride>
</file>

<file path=ppt/theme/themeOverride33.xml><?xml version="1.0" encoding="utf-8"?>
<a:themeOverride xmlns:a="http://schemas.openxmlformats.org/drawingml/2006/main">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themeOverride>
</file>

<file path=ppt/theme/themeOverride34.xml><?xml version="1.0" encoding="utf-8"?>
<a:themeOverride xmlns:a="http://schemas.openxmlformats.org/drawingml/2006/main">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themeOverride>
</file>

<file path=ppt/theme/themeOverride35.xml><?xml version="1.0" encoding="utf-8"?>
<a:themeOverride xmlns:a="http://schemas.openxmlformats.org/drawingml/2006/main">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themeOverride>
</file>

<file path=ppt/theme/themeOverride36.xml><?xml version="1.0" encoding="utf-8"?>
<a:themeOverride xmlns:a="http://schemas.openxmlformats.org/drawingml/2006/main">
  <a:clrScheme name="Jaune">
    <a:dk1>
      <a:sysClr val="windowText" lastClr="000000"/>
    </a:dk1>
    <a:lt1>
      <a:sysClr val="window" lastClr="FFFFFF"/>
    </a:lt1>
    <a:dk2>
      <a:srgbClr val="39302A"/>
    </a:dk2>
    <a:lt2>
      <a:srgbClr val="E5DEDB"/>
    </a:lt2>
    <a:accent1>
      <a:srgbClr val="FFCA08"/>
    </a:accent1>
    <a:accent2>
      <a:srgbClr val="F8931D"/>
    </a:accent2>
    <a:accent3>
      <a:srgbClr val="CE8D3E"/>
    </a:accent3>
    <a:accent4>
      <a:srgbClr val="EC7016"/>
    </a:accent4>
    <a:accent5>
      <a:srgbClr val="E64823"/>
    </a:accent5>
    <a:accent6>
      <a:srgbClr val="9C6A6A"/>
    </a:accent6>
    <a:hlink>
      <a:srgbClr val="2998E3"/>
    </a:hlink>
    <a:folHlink>
      <a:srgbClr val="7F723D"/>
    </a:folHlink>
  </a:clrScheme>
</a:themeOverride>
</file>

<file path=ppt/theme/themeOverride4.xml><?xml version="1.0" encoding="utf-8"?>
<a:themeOverride xmlns:a="http://schemas.openxmlformats.org/drawingml/2006/main">
  <a:clrScheme name="Vert">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5.xml><?xml version="1.0" encoding="utf-8"?>
<a:themeOverride xmlns:a="http://schemas.openxmlformats.org/drawingml/2006/main">
  <a:clrScheme name="Vert">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6.xml><?xml version="1.0" encoding="utf-8"?>
<a:themeOverride xmlns:a="http://schemas.openxmlformats.org/drawingml/2006/main">
  <a:clrScheme name="Vert">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7.xml><?xml version="1.0" encoding="utf-8"?>
<a:themeOverride xmlns:a="http://schemas.openxmlformats.org/drawingml/2006/main">
  <a:clrScheme name="Vert">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8.xml><?xml version="1.0" encoding="utf-8"?>
<a:themeOverride xmlns:a="http://schemas.openxmlformats.org/drawingml/2006/main">
  <a:clrScheme name="Rouge">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themeOverride>
</file>

<file path=ppt/theme/themeOverride9.xml><?xml version="1.0" encoding="utf-8"?>
<a:themeOverride xmlns:a="http://schemas.openxmlformats.org/drawingml/2006/main">
  <a:clrScheme name="Rouge">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themeOverride>
</file>

<file path=docProps/app.xml><?xml version="1.0" encoding="utf-8"?>
<Properties xmlns="http://schemas.openxmlformats.org/officeDocument/2006/extended-properties" xmlns:vt="http://schemas.openxmlformats.org/officeDocument/2006/docPropsVTypes">
  <TotalTime>239</TotalTime>
  <Words>1106</Words>
  <Application>Microsoft Office PowerPoint</Application>
  <PresentationFormat>Grand écran</PresentationFormat>
  <Paragraphs>411</Paragraphs>
  <Slides>44</Slides>
  <Notes>11</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44</vt:i4>
      </vt:variant>
    </vt:vector>
  </HeadingPairs>
  <TitlesOfParts>
    <vt:vector size="50" baseType="lpstr">
      <vt:lpstr>Arial</vt:lpstr>
      <vt:lpstr>Calibri</vt:lpstr>
      <vt:lpstr>Cambria</vt:lpstr>
      <vt:lpstr>Corbel</vt:lpstr>
      <vt:lpstr>Wingdings</vt:lpstr>
      <vt:lpstr>Base</vt:lpstr>
      <vt:lpstr>Construire  un QCM</vt:lpstr>
      <vt:lpstr>Introduction</vt:lpstr>
      <vt:lpstr>Critiques des QCM</vt:lpstr>
      <vt:lpstr>La QCM et le QCM</vt:lpstr>
      <vt:lpstr>La QCM : 3 composantes</vt:lpstr>
      <vt:lpstr>La consigne</vt:lpstr>
      <vt:lpstr>La consigne</vt:lpstr>
      <vt:lpstr>Les consignes décrivent…</vt:lpstr>
      <vt:lpstr>QCM simple</vt:lpstr>
      <vt:lpstr>QCM multiple</vt:lpstr>
      <vt:lpstr>QCM en cascade</vt:lpstr>
      <vt:lpstr>CM assertion-raison</vt:lpstr>
      <vt:lpstr>La consigne : résumé</vt:lpstr>
      <vt:lpstr>L’énoncé</vt:lpstr>
      <vt:lpstr>L’énoncé</vt:lpstr>
      <vt:lpstr>Complexité de la formulation des questions</vt:lpstr>
      <vt:lpstr>QCM en style direct </vt:lpstr>
      <vt:lpstr>QCM en style indirect</vt:lpstr>
      <vt:lpstr>Règles de rédaction de l’énoncé</vt:lpstr>
      <vt:lpstr>N’utiliser la QCM que si elle est appropriée  à mesurer ce que l’on vise</vt:lpstr>
      <vt:lpstr>N’utiliser la QCM que si elle est appropriée  à mesurer ce que l’on vise</vt:lpstr>
      <vt:lpstr>N’utiliser la QCM que si elle est appropriée  à mesurer ce que l’on vise</vt:lpstr>
      <vt:lpstr>N’utiliser la QCM que si elle est appropriée  à mesurer ce que l’on vise</vt:lpstr>
      <vt:lpstr>La QCM doit correspondre à l’objectif visé</vt:lpstr>
      <vt:lpstr>La QCM ne doit pas perturber les apprentissages</vt:lpstr>
      <vt:lpstr>La QCM doit renseigner sur le processus mental utilisé par l'étudiant</vt:lpstr>
      <vt:lpstr>Préciser sur quelle partie de l'énoncé  porte la question</vt:lpstr>
      <vt:lpstr>Ne pas induire de jugement de valeur</vt:lpstr>
      <vt:lpstr>Présenter le problème dans l’énoncé</vt:lpstr>
      <vt:lpstr>L’énoncé doit être précis</vt:lpstr>
      <vt:lpstr>Présenter le mot ou le concept à connaître  dans l’énoncé</vt:lpstr>
      <vt:lpstr>L’énoncé : résumé</vt:lpstr>
      <vt:lpstr>Les solutions</vt:lpstr>
      <vt:lpstr>Les solutions</vt:lpstr>
      <vt:lpstr>Les distracteurs</vt:lpstr>
      <vt:lpstr>Les solutions : règles de rédaction</vt:lpstr>
      <vt:lpstr>Classement des solutions</vt:lpstr>
      <vt:lpstr>Les solutions proposées  doivent être sémantiquement indépendantes</vt:lpstr>
      <vt:lpstr>Solution correcte pas plus longue que les autres</vt:lpstr>
      <vt:lpstr>Même degré de technicité du vocabulaire  dans toutes les solutions proposées</vt:lpstr>
      <vt:lpstr>Les solutions : résumé</vt:lpstr>
      <vt:lpstr>Barême</vt:lpstr>
      <vt:lpstr>Bibliographie</vt:lpstr>
      <vt:lpstr>Construire  un QCM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Construire  un QCM</dc:title>
  <dc:creator>Yves Cinotti</dc:creator>
  <cp:lastModifiedBy>Yves Cinotti</cp:lastModifiedBy>
  <cp:revision>23</cp:revision>
  <dcterms:created xsi:type="dcterms:W3CDTF">2019-04-17T04:24:23Z</dcterms:created>
  <dcterms:modified xsi:type="dcterms:W3CDTF">2019-04-17T11:56:51Z</dcterms:modified>
</cp:coreProperties>
</file>