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8" r:id="rId9"/>
    <p:sldId id="330" r:id="rId10"/>
    <p:sldId id="291" r:id="rId11"/>
    <p:sldId id="292" r:id="rId12"/>
    <p:sldId id="293" r:id="rId13"/>
    <p:sldId id="294" r:id="rId14"/>
    <p:sldId id="295" r:id="rId15"/>
    <p:sldId id="296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207"/>
    <p:restoredTop sz="94762"/>
  </p:normalViewPr>
  <p:slideViewPr>
    <p:cSldViewPr snapToGrid="0" snapToObjects="1">
      <p:cViewPr varScale="1">
        <p:scale>
          <a:sx n="121" d="100"/>
          <a:sy n="121" d="100"/>
        </p:scale>
        <p:origin x="99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67AAD6-8A42-1544-958F-BE4BAB9B81CE}" type="datetimeFigureOut">
              <a:rPr lang="fr-FR" smtClean="0"/>
              <a:t>03/02/2026</a:t>
            </a:fld>
            <a:endParaRPr lang="fr-FR"/>
          </a:p>
        </p:txBody>
      </p:sp>
      <p:sp>
        <p:nvSpPr>
          <p:cNvPr id="4" name="Espace réservé de l’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A62263-8AFA-E047-8FA0-18969626843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5330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5E6DDF-CA68-8240-A058-4DD609543C34}" type="datetime1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436153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E85DD-0A4F-A141-8AF5-1B9136B9B5D0}" type="datetime1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233909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B571A8-68ED-644F-9292-92D5FA97CD67}" type="datetime1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26939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5CAC7-938D-5D43-B74C-52358F1C0AA5}" type="datetime1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5919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65EC95-2117-0E42-9BF4-F0E9F21967B6}" type="datetime1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139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BB58E-F59E-5541-9D48-B2A0487E89B4}" type="datetime1">
              <a:rPr lang="fr-FR" smtClean="0"/>
              <a:t>03/02/2026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0656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7A52C4-565B-534B-90C2-F7D5F285A64D}" type="datetime1">
              <a:rPr lang="fr-FR" smtClean="0"/>
              <a:t>03/02/2026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2502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0D40FF-F6E9-1F4E-9694-072ABB863E18}" type="datetime1">
              <a:rPr lang="fr-FR" smtClean="0"/>
              <a:t>03/02/2026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862981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B1D15A-13CF-F449-AC58-323B3A334C5F}" type="datetime1">
              <a:rPr lang="fr-FR" smtClean="0"/>
              <a:t>03/02/2026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9006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D40B77-E849-C34B-82CB-CD284F753D8C}" type="datetime1">
              <a:rPr lang="fr-FR" smtClean="0"/>
              <a:t>03/02/2026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5488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7C4F3E-2214-CA46-85D3-17D39B90A769}" type="datetime1">
              <a:rPr lang="fr-FR" smtClean="0"/>
              <a:t>03/02/2026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Michel Catlla, Université Toulouse Jean Jaurès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41417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FE5E89-F698-524A-904D-EDE2B4442CD8}" type="datetime1">
              <a:rPr lang="fr-FR" smtClean="0"/>
              <a:t>03/02/2026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Michel Catlla, Université Toulouse Jean Jaurès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91F80-F8EC-CF4A-A4FA-7F440B378B8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68543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>
                <a:solidFill>
                  <a:srgbClr val="0070C0"/>
                </a:solidFill>
              </a:rPr>
              <a:t>Introduction à la sociologie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>
                <a:solidFill>
                  <a:srgbClr val="FF0000"/>
                </a:solidFill>
              </a:rPr>
              <a:t>Michel CATLLA</a:t>
            </a:r>
          </a:p>
          <a:p>
            <a:r>
              <a:rPr lang="fr-FR" dirty="0"/>
              <a:t>Professeur de sociologie</a:t>
            </a:r>
          </a:p>
        </p:txBody>
      </p:sp>
    </p:spTree>
    <p:extLst>
      <p:ext uri="{BB962C8B-B14F-4D97-AF65-F5344CB8AC3E}">
        <p14:creationId xmlns:p14="http://schemas.microsoft.com/office/powerpoint/2010/main" val="9686261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265FFA5-332F-ACDC-7E94-A21E7CF2B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Idée clé : l’individuel est aussi social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C768526-9EAF-3AAA-AA30-48F9818EC497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800694"/>
            <a:ext cx="109474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Choix influencés par : milieu social, ressources, normes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Institutions (école, travail, médias) : rôle structurant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Contexte (époque, territoire) : effets majeurs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choix d’orientation : “je veux faire X” dépend aussi des infos disponibles et des modèles autour de soi.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langage : on ne parle pas pareil avec des amis, un professeur, un recruteur (codes sociaux).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6412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3A3DB66-08A1-B0CF-F6C2-FCFC7A3AB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Les questions sociologiques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DDF4E7ED-B9F7-8B50-73BC-70B001F3D8C9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651848" y="2035176"/>
            <a:ext cx="11260752" cy="42780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Pourquoi certaines inégalités persistent-elles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Comment se construisent opinions et identités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Comment naissent mobilisations et changements sociaux ?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20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pourquoi les femmes sont moins présentes dans certains métiers (informatique, bâtiment) ?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pourquoi certains mouvements sociaux (grèves, pétitions) fonctionnent, et d’autres non ?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5597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E0A5716-0403-E13A-9A7F-14341F484C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Méthodes : enquêter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9B3A7780-F078-1E7C-5371-9281CDF0C8A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800695"/>
            <a:ext cx="108839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Quantitatif : questionnaires, statistiques (mesurer, comparer)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Qualitatif : entretiens, observations (comprendre le sens)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Documents : archives, médias, traces numériques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(quantitatif) :</a:t>
            </a:r>
            <a:r>
              <a:rPr lang="fr-FR" dirty="0"/>
              <a:t> questionnaire à 500 étudiants sur temps d’écran + sommeil, puis analyse statistique.</a:t>
            </a:r>
            <a:br>
              <a:rPr lang="fr-FR" dirty="0"/>
            </a:br>
            <a:r>
              <a:rPr lang="fr-FR" b="1" dirty="0"/>
              <a:t>Exemple 2 (qualitatif) :</a:t>
            </a:r>
            <a:r>
              <a:rPr lang="fr-FR" dirty="0"/>
              <a:t> entretiens avec des étudiants boursiers sur leurs difficultés au quotidien + observation.</a:t>
            </a:r>
            <a:endParaRPr kumimoji="0" lang="fr-FR" altLang="fr-F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044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BE2DC32-9578-FF6C-AA76-FF2950720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Exemple : inégalités scolaires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B53F48D-5BE2-DFF7-6B10-79C8AF84FF48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1" y="1492918"/>
            <a:ext cx="10947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Ressources familiales : temps, argent, capital culturel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Effets d’établissement, attentes, orientation, information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Trajectoires différentes, même à travail comparable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32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200" b="1" dirty="0"/>
              <a:t>Exemple 1 :</a:t>
            </a:r>
            <a:r>
              <a:rPr lang="fr-FR" sz="3200" dirty="0"/>
              <a:t> accès au soutien scolaire / cours particuliers : certains peuvent, d’autres non → écarts cumulés.</a:t>
            </a:r>
            <a:br>
              <a:rPr lang="fr-FR" sz="3200" dirty="0"/>
            </a:br>
            <a:r>
              <a:rPr lang="fr-FR" sz="3200" b="1" dirty="0"/>
              <a:t>Exemple 2 :</a:t>
            </a:r>
            <a:r>
              <a:rPr lang="fr-FR" sz="3200" dirty="0"/>
              <a:t> “codes scolaires” (prise de parole, rédaction) : plus familiers à certains élèves → avantage.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3913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C394C71-2603-EAB9-CC7D-A199C80559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la sociologie n’est pas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E81D5CD0-6C1E-8403-F835-4583D043355A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14671"/>
            <a:ext cx="10845800" cy="4678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Pas “donner son opinion”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Pas un jugement moral automatique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Pas une seule cause : on teste des hypothèses avec des données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18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“Les jeunes ne veulent plus travailler” → la sociologie vérifie avec données (emplois, salaires, conditions).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“C’est juste une question de mérite” → la sociologie teste le rôle des réseaux, diplômes, discriminations.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630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F5274AB-8FB0-EE32-3278-B4D7D2C1B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À quoi ça sert ?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0068BCEA-8C60-0A4E-02C8-FD3F85BEB88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596900" y="1909617"/>
            <a:ext cx="11226800" cy="4462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Comprendre la société (règles, conflits, inégalités)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Développer l’esprit critique (sources, données, causalités)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lang="fr-FR" altLang="fr-FR" dirty="0">
                <a:latin typeface="Arial" panose="020B0604020202020204" pitchFamily="34" charset="0"/>
              </a:rPr>
              <a:t>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Éclairer l’action (politiques publiques, organisations, éducation…)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améliorer une politique d’orientation : repérer où les élèves perdent l’info et adapter les dispositifs.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en entreprise, comprendre pourquoi certains salariés quittent plus vite (intégration, management, horaires).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4626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Espace réservé du contenu 8" descr="Une image contenant texte, reçu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FBDF380D-4EC1-A82E-3671-7CBB0B9920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209550"/>
            <a:ext cx="12187919" cy="6438900"/>
          </a:xfrm>
        </p:spPr>
      </p:pic>
    </p:spTree>
    <p:extLst>
      <p:ext uri="{BB962C8B-B14F-4D97-AF65-F5344CB8AC3E}">
        <p14:creationId xmlns:p14="http://schemas.microsoft.com/office/powerpoint/2010/main" val="32132419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reçu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C0C9E276-D613-C4CE-F9EE-33560075CA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7901" y="0"/>
            <a:ext cx="11296197" cy="6608379"/>
          </a:xfrm>
        </p:spPr>
      </p:pic>
    </p:spTree>
    <p:extLst>
      <p:ext uri="{BB962C8B-B14F-4D97-AF65-F5344CB8AC3E}">
        <p14:creationId xmlns:p14="http://schemas.microsoft.com/office/powerpoint/2010/main" val="1818275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ce réservé du contenu 4" descr="Une image contenant texte, logiciel, nombre, capture d’écran&#10;&#10;Le contenu généré par l’IA peut être incorrect.">
            <a:extLst>
              <a:ext uri="{FF2B5EF4-FFF2-40B4-BE49-F238E27FC236}">
                <a16:creationId xmlns:a16="http://schemas.microsoft.com/office/drawing/2014/main" id="{A576A738-8290-E6BE-4A48-19DFE7B8E44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rcRect l="12193" t="12392" r="11095" b="12247"/>
          <a:stretch>
            <a:fillRect/>
          </a:stretch>
        </p:blipFill>
        <p:spPr>
          <a:xfrm>
            <a:off x="772510" y="32417"/>
            <a:ext cx="10646979" cy="6793165"/>
          </a:xfrm>
        </p:spPr>
      </p:pic>
    </p:spTree>
    <p:extLst>
      <p:ext uri="{BB962C8B-B14F-4D97-AF65-F5344CB8AC3E}">
        <p14:creationId xmlns:p14="http://schemas.microsoft.com/office/powerpoint/2010/main" val="38091877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ED8BB3-1770-D5F5-5FD6-3B6A9F4B55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La sociologie : comprendre le monde social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1F0085A-C768-CDFB-250C-814BDF9E8B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fr-FR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Discipline des sciences sociales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Étudie comportements, groupes, institutions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fr-FR" altLang="fr-FR" dirty="0">
                <a:latin typeface="Arial" panose="020B0604020202020204" pitchFamily="34" charset="0"/>
              </a:rPr>
              <a:t> Cherche à comprendre normes, inégalités, changements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fr-FR" b="1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pourquoi, dans une même ville, certains quartiers concentrent plus de chômage que d’autres ?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comment les règles implicites (dire bonjour, se tenir en cours) varient selon les milieux ?</a:t>
            </a: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fr-FR" altLang="fr-FR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40445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4979238-B2FD-72BF-C1D9-D95D88AA1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Définition simple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1CA086E9-224D-54AB-E646-2F16BFB4124F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889594"/>
            <a:ext cx="1092200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Étude scientifique </a:t>
            </a: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de la vie en société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Observe : interactions, normes, valeurs, règles sociales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Explique : pourquoi les comportements varient selon les contextes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b="1" dirty="0"/>
              <a:t>Exemple 1 :</a:t>
            </a:r>
            <a:r>
              <a:rPr lang="fr-FR" dirty="0"/>
              <a:t> étudier scientifiquement pourquoi certains jeunes votent plus que d’autres (enquête + statistiques).</a:t>
            </a:r>
            <a:br>
              <a:rPr lang="fr-FR" dirty="0"/>
            </a:br>
            <a:r>
              <a:rPr lang="fr-FR" b="1" dirty="0"/>
              <a:t>Exemple 2 :</a:t>
            </a:r>
            <a:r>
              <a:rPr lang="fr-FR" dirty="0"/>
              <a:t> comprendre comment un groupe d’amis fixe des normes (blagues acceptées, styles, comportements).</a:t>
            </a:r>
            <a:endParaRPr kumimoji="0" lang="fr-FR" altLang="fr-F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497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87DC5C-1FD3-85CE-9E51-C96B270EF8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Ce que la sociologie observe</a:t>
            </a:r>
          </a:p>
        </p:txBody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71F0A131-E45C-94A4-67A3-C7286427A43D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838200" y="1492918"/>
            <a:ext cx="10947400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Famille, école, travail, religion, politique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Genre, classes sociales, migrations, discriminations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Médias, réseaux sociaux, cultures et modes de vie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lang="fr-FR" altLang="fr-FR" sz="3200" dirty="0"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fr-FR" sz="3200" b="1" dirty="0"/>
              <a:t>Exemple 1 :</a:t>
            </a:r>
            <a:r>
              <a:rPr lang="fr-FR" sz="3200" dirty="0"/>
              <a:t> le recrutement en stage : quels profils obtiennent le plus de réponses et pourquoi ?</a:t>
            </a:r>
            <a:br>
              <a:rPr lang="fr-FR" sz="3200" dirty="0"/>
            </a:br>
            <a:r>
              <a:rPr lang="fr-FR" sz="3200" b="1" dirty="0"/>
              <a:t>Exemple 2 :</a:t>
            </a:r>
            <a:r>
              <a:rPr lang="fr-FR" sz="3200" dirty="0"/>
              <a:t> l’usage d’Instagram/</a:t>
            </a:r>
            <a:r>
              <a:rPr lang="fr-FR" sz="3200" dirty="0" err="1"/>
              <a:t>TikTok</a:t>
            </a:r>
            <a:r>
              <a:rPr lang="fr-FR" sz="3200" dirty="0"/>
              <a:t> : qui publie quoi, et quelles normes de “bonne image” circulent ?</a:t>
            </a:r>
            <a:endParaRPr kumimoji="0" lang="fr-FR" altLang="fr-FR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27086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11106D-ABA6-5ECC-BDB1-17DB96DC29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FR" sz="2800" dirty="0"/>
              <a:t>Sujets d’enquête des étudiants : </a:t>
            </a:r>
            <a:br>
              <a:rPr lang="fr-FR" sz="2800" dirty="0"/>
            </a:br>
            <a:r>
              <a:rPr lang="fr-FR" sz="2400" dirty="0"/>
              <a:t>A faire : reprendre les Q? développées : quand, où, qui, comment, lequel, etc. </a:t>
            </a:r>
            <a:br>
              <a:rPr lang="fr-FR" sz="2800" dirty="0"/>
            </a:br>
            <a:r>
              <a:rPr lang="fr-FR" sz="2800" b="1" dirty="0">
                <a:solidFill>
                  <a:srgbClr val="FF0000"/>
                </a:solidFill>
              </a:rPr>
              <a:t>Soyez curieux !!</a:t>
            </a:r>
            <a:r>
              <a:rPr lang="fr-FR" sz="2800" dirty="0"/>
              <a:t>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14EBB48-74FA-ED73-0EB2-3771E805F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61599"/>
            <a:ext cx="10515600" cy="4351338"/>
          </a:xfrm>
        </p:spPr>
        <p:txBody>
          <a:bodyPr>
            <a:normAutofit fontScale="55000" lnSpcReduction="20000"/>
          </a:bodyPr>
          <a:lstStyle/>
          <a:p>
            <a:r>
              <a:rPr lang="fr-FR" dirty="0"/>
              <a:t>Est-ce que l’usage des réseaux sociaux a une relation avec la diminution des exigences esthétiques ?</a:t>
            </a:r>
          </a:p>
          <a:p>
            <a:r>
              <a:rPr lang="fr-FR" dirty="0"/>
              <a:t>Est-ce que les enfants uniques surprotégés sont plus ou moins heureux que les autres ? </a:t>
            </a:r>
          </a:p>
          <a:p>
            <a:r>
              <a:rPr lang="fr-FR" dirty="0"/>
              <a:t>Relations entre type d’habitation et relations de voisinage (hier et aujourd’hui) ?</a:t>
            </a:r>
          </a:p>
          <a:p>
            <a:r>
              <a:rPr lang="fr-FR" dirty="0"/>
              <a:t>Quel est le « juste » salaire des fonctionnaires ? </a:t>
            </a:r>
          </a:p>
          <a:p>
            <a:r>
              <a:rPr lang="fr-FR" dirty="0"/>
              <a:t>Peut-on justifier la discrimination en cas d’écart à la norme ?</a:t>
            </a:r>
          </a:p>
          <a:p>
            <a:r>
              <a:rPr lang="fr-FR" dirty="0"/>
              <a:t>Dans l’industrie des idoles comment les fans se construisent des valeurs personnelles à travers des dépenses émotionnelles ?</a:t>
            </a:r>
          </a:p>
          <a:p>
            <a:r>
              <a:rPr lang="fr-FR" dirty="0"/>
              <a:t>Les réseaux sociaux et les styles vestimentaires : uniformisation ?     </a:t>
            </a:r>
          </a:p>
          <a:p>
            <a:r>
              <a:rPr lang="fr-FR" dirty="0"/>
              <a:t>Relation entre statut des femmes et taux de fécondité. </a:t>
            </a:r>
          </a:p>
          <a:p>
            <a:r>
              <a:rPr lang="fr-FR" dirty="0"/>
              <a:t>Mise en concurrence entre productivité et préservation de l’environnement. </a:t>
            </a:r>
          </a:p>
          <a:p>
            <a:r>
              <a:rPr lang="fr-FR" dirty="0"/>
              <a:t>Quelles relations entre usages des réseaux sociaux et niveau d’éducation ? </a:t>
            </a:r>
          </a:p>
          <a:p>
            <a:r>
              <a:rPr lang="fr-FR" dirty="0"/>
              <a:t>Comportements individuels : entre liberté et contraintes sociales </a:t>
            </a:r>
          </a:p>
          <a:p>
            <a:r>
              <a:rPr lang="fr-FR" dirty="0"/>
              <a:t>Quelles carrières professionnelles après des études universitaires en sociologie ? </a:t>
            </a:r>
          </a:p>
          <a:p>
            <a:r>
              <a:rPr lang="fr-FR" dirty="0"/>
              <a:t>En quoi les relations de voisinage jouent sur la qualité de vie ? </a:t>
            </a:r>
          </a:p>
          <a:p>
            <a:r>
              <a:rPr lang="fr-FR" dirty="0"/>
              <a:t>Est-ce que la rencontre de normes distinctes (xxx) fait évoluer les normes ? </a:t>
            </a:r>
          </a:p>
        </p:txBody>
      </p:sp>
    </p:spTree>
    <p:extLst>
      <p:ext uri="{BB962C8B-B14F-4D97-AF65-F5344CB8AC3E}">
        <p14:creationId xmlns:p14="http://schemas.microsoft.com/office/powerpoint/2010/main" val="16193853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E07F533-CD20-E363-101B-5D5B88D3E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Sorties ?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9A40390-A466-98C7-5D22-F0E8D4B4E4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>
                <a:solidFill>
                  <a:srgbClr val="00B050"/>
                </a:solidFill>
              </a:rPr>
              <a:t>Est-ce que l’art vous intéresse ? </a:t>
            </a:r>
          </a:p>
          <a:p>
            <a:r>
              <a:rPr lang="fr-FR" dirty="0"/>
              <a:t>Est-ce que la </a:t>
            </a:r>
            <a:r>
              <a:rPr lang="fr-FR" dirty="0">
                <a:solidFill>
                  <a:srgbClr val="FF0000"/>
                </a:solidFill>
              </a:rPr>
              <a:t>presse</a:t>
            </a:r>
            <a:r>
              <a:rPr lang="fr-FR" dirty="0"/>
              <a:t> / le journalisme est quelque chose à explorer ? </a:t>
            </a:r>
          </a:p>
          <a:p>
            <a:pPr marL="0" indent="0">
              <a:buNone/>
            </a:pPr>
            <a:r>
              <a:rPr lang="fr-FR" dirty="0"/>
              <a:t>LA DEPECHE DU MIDI  </a:t>
            </a:r>
          </a:p>
          <a:p>
            <a:r>
              <a:rPr lang="fr-FR" dirty="0"/>
              <a:t>Et </a:t>
            </a:r>
            <a:r>
              <a:rPr lang="fr-FR" dirty="0">
                <a:solidFill>
                  <a:srgbClr val="FF0000"/>
                </a:solidFill>
              </a:rPr>
              <a:t>l’industrie aéronautique</a:t>
            </a:r>
            <a:r>
              <a:rPr lang="fr-FR" dirty="0"/>
              <a:t> ? </a:t>
            </a:r>
          </a:p>
          <a:p>
            <a:r>
              <a:rPr lang="fr-FR" dirty="0"/>
              <a:t>Comprenez-vous l’organisation du </a:t>
            </a:r>
            <a:r>
              <a:rPr lang="fr-FR" dirty="0">
                <a:solidFill>
                  <a:srgbClr val="FF0000"/>
                </a:solidFill>
              </a:rPr>
              <a:t>sport</a:t>
            </a:r>
            <a:r>
              <a:rPr lang="fr-FR" dirty="0"/>
              <a:t> ? STADE TOULOUSAIN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4431310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1669</TotalTime>
  <Words>918</Words>
  <Application>Microsoft Macintosh PowerPoint</Application>
  <PresentationFormat>Grand écran</PresentationFormat>
  <Paragraphs>97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Thème Office</vt:lpstr>
      <vt:lpstr>Introduction à la sociologie</vt:lpstr>
      <vt:lpstr>Présentation PowerPoint</vt:lpstr>
      <vt:lpstr>Présentation PowerPoint</vt:lpstr>
      <vt:lpstr>Présentation PowerPoint</vt:lpstr>
      <vt:lpstr>La sociologie : comprendre le monde social</vt:lpstr>
      <vt:lpstr>Définition simple</vt:lpstr>
      <vt:lpstr>Ce que la sociologie observe</vt:lpstr>
      <vt:lpstr>Sujets d’enquête des étudiants :  A faire : reprendre les Q? développées : quand, où, qui, comment, lequel, etc.  Soyez curieux !! </vt:lpstr>
      <vt:lpstr>Sorties ? </vt:lpstr>
      <vt:lpstr>Idée clé : l’individuel est aussi social</vt:lpstr>
      <vt:lpstr>Les questions sociologiques</vt:lpstr>
      <vt:lpstr>Méthodes : enquêter</vt:lpstr>
      <vt:lpstr>Exemple : inégalités scolaires</vt:lpstr>
      <vt:lpstr>Ce que la sociologie n’est pas</vt:lpstr>
      <vt:lpstr>À quoi ça sert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Sociologie</dc:title>
  <dc:creator>Utilisateur de Microsoft Office</dc:creator>
  <cp:lastModifiedBy>Michel Catlla</cp:lastModifiedBy>
  <cp:revision>55</cp:revision>
  <dcterms:created xsi:type="dcterms:W3CDTF">2019-01-22T13:04:27Z</dcterms:created>
  <dcterms:modified xsi:type="dcterms:W3CDTF">2026-02-03T16:54:17Z</dcterms:modified>
</cp:coreProperties>
</file>