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" name="Shape 2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e modèle D.I.E.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  <a:p>
            <a:pPr/>
            <a:r>
              <a:t>Le modèle D.I.E.</a:t>
            </a:r>
          </a:p>
          <a:p>
            <a:pPr>
              <a:spcBef>
                <a:spcPts val="300"/>
              </a:spcBef>
              <a:defRPr sz="1400"/>
            </a:pPr>
            <a:r>
              <a:t>adaptation de Kappler et Nokken 1999</a:t>
            </a:r>
          </a:p>
        </p:txBody>
      </p:sp>
      <p:sp>
        <p:nvSpPr>
          <p:cNvPr id="32" name="Comment poser de bonnes questions…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defTabSz="713231">
              <a:defRPr sz="3120"/>
            </a:pPr>
            <a:r>
              <a:t>Comment poser de bonnes questions </a:t>
            </a:r>
          </a:p>
          <a:p>
            <a:pPr defTabSz="713231">
              <a:defRPr sz="3120"/>
            </a:pPr>
            <a:r>
              <a:t>inter-culturelles </a:t>
            </a:r>
            <a:br/>
            <a:r>
              <a:t>à partir des expériences sur le terrain 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pprendre à observer et évaluer les différences culturelles que vous vivez en France et identifier les concepts qui les sous-tendent.…"/>
          <p:cNvSpPr txBox="1"/>
          <p:nvPr>
            <p:ph type="body" idx="1"/>
          </p:nvPr>
        </p:nvSpPr>
        <p:spPr>
          <a:xfrm>
            <a:off x="457200" y="476250"/>
            <a:ext cx="8229600" cy="564991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buChar char="•"/>
              <a:defRPr sz="2800"/>
            </a:pPr>
            <a:r>
              <a:t>Apprendre à </a:t>
            </a:r>
            <a:r>
              <a:rPr b="1"/>
              <a:t>observer</a:t>
            </a:r>
            <a:r>
              <a:t> et </a:t>
            </a:r>
            <a:r>
              <a:rPr b="1"/>
              <a:t>évaluer</a:t>
            </a:r>
            <a:r>
              <a:t> les différences culturelles que vous vivez en France et identifier les concepts qui les sous-tendent. </a:t>
            </a:r>
          </a:p>
          <a:p>
            <a:pPr>
              <a:spcBef>
                <a:spcPts val="600"/>
              </a:spcBef>
              <a:buChar char="•"/>
              <a:defRPr sz="2800"/>
            </a:pPr>
            <a:r>
              <a:t>Prenez un exemple de votre quotidien, une expérience qui se présente comme quelque chose </a:t>
            </a:r>
            <a:r>
              <a:rPr b="1"/>
              <a:t>de mystérieux, d’incompréhensible, ou de choquant au premier abord</a:t>
            </a:r>
            <a:r>
              <a:t>.</a:t>
            </a:r>
          </a:p>
          <a:p>
            <a:pPr>
              <a:spcBef>
                <a:spcPts val="600"/>
              </a:spcBef>
              <a:buChar char="•"/>
              <a:defRPr sz="2800"/>
            </a:pPr>
            <a:r>
              <a:t> Quelque chose qui vous fera remarquer que : «</a:t>
            </a:r>
            <a:r>
              <a:rPr b="1"/>
              <a:t> C’est vraiment bizarre </a:t>
            </a:r>
            <a:r>
              <a:t>», ou bien « </a:t>
            </a:r>
            <a:r>
              <a:rPr b="1"/>
              <a:t>Pourquoi est-ce que cette personne s’est montrée si grossière ?</a:t>
            </a:r>
            <a:r>
              <a:t> », ou encore « </a:t>
            </a:r>
            <a:r>
              <a:rPr b="1"/>
              <a:t>Ça m’énerve</a:t>
            </a:r>
            <a:r>
              <a:t> ! ».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uivez les étapes par écrit et dans l’ordre défini afin d’éviter de porter un jugement précipitamment, et ainsi faciliter votre réflexion interculturelle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•"/>
            </a:pPr>
            <a:r>
              <a:t>Suivez les étapes par écrit et dans l’ordre défini afin </a:t>
            </a:r>
            <a:r>
              <a:rPr b="1"/>
              <a:t>d’éviter de porter un jugement précipitamment</a:t>
            </a:r>
            <a:r>
              <a:t>, et ainsi </a:t>
            </a:r>
            <a:r>
              <a:rPr b="1"/>
              <a:t>faciliter votre réflexion interculturelle.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escription…"/>
          <p:cNvSpPr txBox="1"/>
          <p:nvPr>
            <p:ph type="body" idx="1"/>
          </p:nvPr>
        </p:nvSpPr>
        <p:spPr>
          <a:xfrm>
            <a:off x="457200" y="692150"/>
            <a:ext cx="8229600" cy="5434013"/>
          </a:xfrm>
          <a:prstGeom prst="rect">
            <a:avLst/>
          </a:prstGeom>
        </p:spPr>
        <p:txBody>
          <a:bodyPr/>
          <a:lstStyle/>
          <a:p>
            <a:pPr marL="609600" indent="-609600">
              <a:buChar char="•"/>
            </a:pPr>
            <a:r>
              <a:t>Description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Décrivez le contenu de la situation en des termes très précis.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Que s’est-il passé dans l’interaction/l’expérience/la situation ?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Qu’est-ce qui à été dit exactement ? Qu’avez vous vu ? Quels étaient vos sentiments voire vos réactions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Interprétation…"/>
          <p:cNvSpPr txBox="1"/>
          <p:nvPr>
            <p:ph type="body" idx="1"/>
          </p:nvPr>
        </p:nvSpPr>
        <p:spPr>
          <a:xfrm>
            <a:off x="457200" y="765175"/>
            <a:ext cx="8229600" cy="5360988"/>
          </a:xfrm>
          <a:prstGeom prst="rect">
            <a:avLst/>
          </a:prstGeom>
        </p:spPr>
        <p:txBody>
          <a:bodyPr/>
          <a:lstStyle/>
          <a:p>
            <a:pPr marL="609600" indent="-609600">
              <a:buChar char="•"/>
            </a:pPr>
            <a:r>
              <a:t>Interprétation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Réfléchissez à des explications possibles de l’instance. Trouvez au moins deux explications voire plus.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Quel sens donnez-vous aux mots et aux actions observées ?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Quels adjectifs pourriez-vous utiliser pour décrire l’expérience de la situation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Evaluation…"/>
          <p:cNvSpPr txBox="1"/>
          <p:nvPr>
            <p:ph type="body" idx="1"/>
          </p:nvPr>
        </p:nvSpPr>
        <p:spPr>
          <a:xfrm>
            <a:off x="395287" y="476250"/>
            <a:ext cx="8229601" cy="5649913"/>
          </a:xfrm>
          <a:prstGeom prst="rect">
            <a:avLst/>
          </a:prstGeom>
        </p:spPr>
        <p:txBody>
          <a:bodyPr/>
          <a:lstStyle/>
          <a:p>
            <a:pPr marL="609600" indent="-609600">
              <a:buChar char="•"/>
            </a:pPr>
            <a:r>
              <a:t>Evaluation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Quels sont les sentiments (plutôt positifs ou négatifs) que cette expérience ou que cette situation vous a provoqué ?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Essayez de revoir ce que vous avez observé d’après ce que vous étudiez du contexte français (historique, social, culturel etc.)</a:t>
            </a:r>
          </a:p>
          <a:p>
            <a:pPr lvl="1" marL="990600" indent="-533400">
              <a:spcBef>
                <a:spcPts val="0"/>
              </a:spcBef>
              <a:defRPr sz="2800"/>
            </a:pPr>
            <a:r>
              <a:t>Adoptez le point de vue d’un(e) français(e) baignant dans la culture dominante, en quoi elle/il aurait réagi différemment de vous ? Pourquoi 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dèle par défaut">
  <a:themeElements>
    <a:clrScheme name="Modèle par défa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Modèle par défau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Modèle par défa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èle par défaut">
  <a:themeElements>
    <a:clrScheme name="Modèle par défa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Modèle par défau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Modèle par défa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