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  <p:sldId id="298" r:id="rId9"/>
    <p:sldId id="33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58" r:id="rId18"/>
    <p:sldId id="299" r:id="rId19"/>
    <p:sldId id="300" r:id="rId20"/>
    <p:sldId id="301" r:id="rId21"/>
    <p:sldId id="302" r:id="rId22"/>
    <p:sldId id="303" r:id="rId23"/>
    <p:sldId id="304" r:id="rId24"/>
    <p:sldId id="306" r:id="rId25"/>
    <p:sldId id="305" r:id="rId26"/>
    <p:sldId id="307" r:id="rId27"/>
    <p:sldId id="308" r:id="rId28"/>
    <p:sldId id="309" r:id="rId29"/>
    <p:sldId id="310" r:id="rId30"/>
    <p:sldId id="263" r:id="rId31"/>
    <p:sldId id="311" r:id="rId32"/>
    <p:sldId id="312" r:id="rId33"/>
    <p:sldId id="331" r:id="rId34"/>
    <p:sldId id="313" r:id="rId35"/>
    <p:sldId id="314" r:id="rId36"/>
    <p:sldId id="323" r:id="rId37"/>
    <p:sldId id="315" r:id="rId38"/>
    <p:sldId id="324" r:id="rId39"/>
    <p:sldId id="332" r:id="rId4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10"/>
    <p:restoredTop sz="94762"/>
  </p:normalViewPr>
  <p:slideViewPr>
    <p:cSldViewPr snapToGrid="0" snapToObjects="1">
      <p:cViewPr varScale="1">
        <p:scale>
          <a:sx n="121" d="100"/>
          <a:sy n="121" d="100"/>
        </p:scale>
        <p:origin x="9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7AAD6-8A42-1544-958F-BE4BAB9B81CE}" type="datetimeFigureOut">
              <a:rPr lang="fr-FR" smtClean="0"/>
              <a:t>10/03/2026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62263-8AFA-E047-8FA0-1896962684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33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6DDF-CA68-8240-A058-4DD609543C34}" type="datetime1">
              <a:rPr lang="fr-FR" smtClean="0"/>
              <a:t>10/03/2026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Catlla, Université Toulouse Jean Jaurès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1F80-F8EC-CF4A-A4FA-7F440B378B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361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85DD-0A4F-A141-8AF5-1B9136B9B5D0}" type="datetime1">
              <a:rPr lang="fr-FR" smtClean="0"/>
              <a:t>10/03/2026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Catlla, Université Toulouse Jean Jaurès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1F80-F8EC-CF4A-A4FA-7F440B378B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3390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71A8-68ED-644F-9292-92D5FA97CD67}" type="datetime1">
              <a:rPr lang="fr-FR" smtClean="0"/>
              <a:t>10/03/2026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Catlla, Université Toulouse Jean Jaurès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1F80-F8EC-CF4A-A4FA-7F440B378B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939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CAC7-938D-5D43-B74C-52358F1C0AA5}" type="datetime1">
              <a:rPr lang="fr-FR" smtClean="0"/>
              <a:t>10/03/2026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Catlla, Université Toulouse Jean Jaurès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1F80-F8EC-CF4A-A4FA-7F440B378B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919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5EC95-2117-0E42-9BF4-F0E9F21967B6}" type="datetime1">
              <a:rPr lang="fr-FR" smtClean="0"/>
              <a:t>10/03/2026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Catlla, Université Toulouse Jean Jaurès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1F80-F8EC-CF4A-A4FA-7F440B378B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13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B58E-F59E-5541-9D48-B2A0487E89B4}" type="datetime1">
              <a:rPr lang="fr-FR" smtClean="0"/>
              <a:t>10/03/2026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Catlla, Université Toulouse Jean Jaurès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1F80-F8EC-CF4A-A4FA-7F440B378B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8065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A52C4-565B-534B-90C2-F7D5F285A64D}" type="datetime1">
              <a:rPr lang="fr-FR" smtClean="0"/>
              <a:t>10/03/2026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Catlla, Université Toulouse Jean Jaurès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1F80-F8EC-CF4A-A4FA-7F440B378B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2502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40FF-F6E9-1F4E-9694-072ABB863E18}" type="datetime1">
              <a:rPr lang="fr-FR" smtClean="0"/>
              <a:t>10/03/2026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Catlla, Université Toulouse Jean Jaurès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1F80-F8EC-CF4A-A4FA-7F440B378B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6298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D15A-13CF-F449-AC58-323B3A334C5F}" type="datetime1">
              <a:rPr lang="fr-FR" smtClean="0"/>
              <a:t>10/03/2026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Catlla, Université Toulouse Jean Jaurès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1F80-F8EC-CF4A-A4FA-7F440B378B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006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0B77-E849-C34B-82CB-CD284F753D8C}" type="datetime1">
              <a:rPr lang="fr-FR" smtClean="0"/>
              <a:t>10/03/2026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Catlla, Université Toulouse Jean Jaurès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1F80-F8EC-CF4A-A4FA-7F440B378B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5488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4F3E-2214-CA46-85D3-17D39B90A769}" type="datetime1">
              <a:rPr lang="fr-FR" smtClean="0"/>
              <a:t>10/03/2026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Catlla, Université Toulouse Jean Jaurès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1F80-F8EC-CF4A-A4FA-7F440B378B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1417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E5E89-F698-524A-904D-EDE2B4442CD8}" type="datetime1">
              <a:rPr lang="fr-FR" smtClean="0"/>
              <a:t>10/03/2026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Michel Catlla, Université Toulouse Jean Jaurès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91F80-F8EC-CF4A-A4FA-7F440B378B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854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ZWo-ccPvG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Introduction à la sociologie</a:t>
            </a:r>
            <a:br>
              <a:rPr lang="fr-FR" dirty="0">
                <a:solidFill>
                  <a:srgbClr val="0070C0"/>
                </a:solidFill>
              </a:rPr>
            </a:br>
            <a:r>
              <a:rPr lang="ja-JP" altLang="fr-FR">
                <a:solidFill>
                  <a:srgbClr val="0070C0"/>
                </a:solidFill>
              </a:rPr>
              <a:t>社会学导论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>
                <a:solidFill>
                  <a:srgbClr val="FF0000"/>
                </a:solidFill>
              </a:rPr>
              <a:t>Michel CATLLA</a:t>
            </a:r>
          </a:p>
          <a:p>
            <a:r>
              <a:rPr lang="ja-JP" altLang="fr-FR">
                <a:solidFill>
                  <a:srgbClr val="FF0000"/>
                </a:solidFill>
              </a:rPr>
              <a:t>米歇尔</a:t>
            </a:r>
            <a:r>
              <a:rPr lang="fr-FR" altLang="ja-JP" dirty="0">
                <a:solidFill>
                  <a:srgbClr val="FF0000"/>
                </a:solidFill>
              </a:rPr>
              <a:t>·</a:t>
            </a:r>
            <a:r>
              <a:rPr lang="ja-JP" altLang="fr-FR">
                <a:solidFill>
                  <a:srgbClr val="FF0000"/>
                </a:solidFill>
              </a:rPr>
              <a:t>卡特拉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fr-FR" dirty="0"/>
              <a:t>Professeur de sociologie</a:t>
            </a:r>
          </a:p>
          <a:p>
            <a:r>
              <a:rPr lang="ja-JP" altLang="fr-FR"/>
              <a:t>社会学教授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8626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65FFA5-332F-ACDC-7E94-A21E7CF2B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Idée clé : l’individuel est aussi social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C768526-9EAF-3AAA-AA30-48F9818EC4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1" y="1800694"/>
            <a:ext cx="109474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Choix influencés par : milieu social, ressources, normes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Institutions (école, travail, médias) : rôle structurant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r-FR" altLang="fr-FR" dirty="0">
                <a:latin typeface="Arial" panose="020B0604020202020204" pitchFamily="34" charset="0"/>
              </a:rPr>
              <a:t> 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Contexte (époque, territoire) : effets majeurs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fr-FR" altLang="fr-FR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b="1" dirty="0"/>
              <a:t>Exemple 1 :</a:t>
            </a:r>
            <a:r>
              <a:rPr lang="fr-FR" dirty="0"/>
              <a:t> choix d’orientation : “je veux faire X” dépend aussi des infos disponibles et des modèles autour de soi.</a:t>
            </a:r>
            <a:br>
              <a:rPr lang="fr-FR" dirty="0"/>
            </a:br>
            <a:r>
              <a:rPr lang="fr-FR" b="1" dirty="0"/>
              <a:t>Exemple 2 :</a:t>
            </a:r>
            <a:r>
              <a:rPr lang="fr-FR" dirty="0"/>
              <a:t> langage : on ne parle pas pareil avec des amis, un professeur, un recruteur (codes sociaux).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41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A3DB66-08A1-B0CF-F6C2-FCFC7A3AB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questions sociologiques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DF4E7ED-B9F7-8B50-73BC-70B001F3D8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51848" y="2035176"/>
            <a:ext cx="11260752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Pourquoi certaines inégalités persistent-elles 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Comment se construisent opinions et identités 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Comment naissent mobilisations et changements sociaux 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fr-FR" altLang="fr-FR" sz="20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b="1" dirty="0"/>
              <a:t>Exemple 1 :</a:t>
            </a:r>
            <a:r>
              <a:rPr lang="fr-FR" dirty="0"/>
              <a:t> pourquoi les femmes sont moins présentes dans certains métiers (informatique, bâtiment) ?</a:t>
            </a:r>
            <a:br>
              <a:rPr lang="fr-FR" dirty="0"/>
            </a:br>
            <a:r>
              <a:rPr lang="fr-FR" b="1" dirty="0"/>
              <a:t>Exemple 2 :</a:t>
            </a:r>
            <a:r>
              <a:rPr lang="fr-FR" dirty="0"/>
              <a:t> pourquoi certains mouvements sociaux (grèves, pétitions) fonctionnent, et d’autres non ?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59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0A5716-0403-E13A-9A7F-14341F484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Méthodes : enquêter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B3A7780-F078-1E7C-5371-9281CDF0C8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1" y="1800695"/>
            <a:ext cx="108839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Quantitatif : questionnaires, statistiques (mesurer, comparer)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fr-FR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Qualitatif : entretiens, observations (comprendre le sens)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fr-FR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r-FR" altLang="fr-FR" dirty="0">
                <a:latin typeface="Arial" panose="020B0604020202020204" pitchFamily="34" charset="0"/>
              </a:rPr>
              <a:t> </a:t>
            </a:r>
            <a:r>
              <a:rPr kumimoji="0" lang="fr-FR" altLang="fr-F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Documents : archives, médias, traces numériques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fr-FR" altLang="fr-FR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b="1" dirty="0"/>
              <a:t>Exemple 1 (quantitatif) :</a:t>
            </a:r>
            <a:r>
              <a:rPr lang="fr-FR" dirty="0"/>
              <a:t> questionnaire à 500 étudiants sur temps d’écran + sommeil, puis analyse statistique.</a:t>
            </a:r>
            <a:br>
              <a:rPr lang="fr-FR" dirty="0"/>
            </a:br>
            <a:r>
              <a:rPr lang="fr-FR" b="1" dirty="0"/>
              <a:t>Exemple 2 (qualitatif) :</a:t>
            </a:r>
            <a:r>
              <a:rPr lang="fr-FR" dirty="0"/>
              <a:t> entretiens avec des étudiants boursiers sur leurs difficultés au quotidien + observation.</a:t>
            </a:r>
            <a:endParaRPr kumimoji="0" lang="fr-FR" altLang="fr-FR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204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E2DC32-9578-FF6C-AA76-FF2950720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: inégalités scolaires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B53F48D-5BE2-DFF7-6B10-79C8AF84FF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1" y="1492918"/>
            <a:ext cx="109474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Ressources familiales : temps, argent, capital culturel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Effets d’établissement, attentes, orientation, information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Trajectoires différentes, même à travail comparable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fr-FR" altLang="fr-FR" sz="32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sz="3200" b="1" dirty="0"/>
              <a:t>Exemple 1 :</a:t>
            </a:r>
            <a:r>
              <a:rPr lang="fr-FR" sz="3200" dirty="0"/>
              <a:t> accès au soutien scolaire / cours particuliers : certains peuvent, d’autres non → écarts cumulés.</a:t>
            </a:r>
            <a:br>
              <a:rPr lang="fr-FR" sz="3200" dirty="0"/>
            </a:br>
            <a:r>
              <a:rPr lang="fr-FR" sz="3200" b="1" dirty="0"/>
              <a:t>Exemple 2 :</a:t>
            </a:r>
            <a:r>
              <a:rPr lang="fr-FR" sz="3200" dirty="0"/>
              <a:t> “codes scolaires” (prise de parole, rédaction) : plus familiers à certains élèves → avantage.</a:t>
            </a:r>
            <a:endParaRPr kumimoji="0" lang="fr-FR" alt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391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394C71-2603-EAB9-CC7D-A199C8055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Ce que la sociologie n’est pas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81D5CD0-6C1E-8403-F835-4583D04335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814671"/>
            <a:ext cx="10845800" cy="467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Pas “donner son opinion”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Pas un jugement moral automatique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r-FR" altLang="fr-FR" dirty="0">
                <a:latin typeface="Arial" panose="020B0604020202020204" pitchFamily="34" charset="0"/>
              </a:rPr>
              <a:t> 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Pas une seule cause : on teste des hypothèses avec des données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fr-FR" altLang="fr-FR" sz="18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b="1" dirty="0"/>
              <a:t>Exemple 1 :</a:t>
            </a:r>
            <a:r>
              <a:rPr lang="fr-FR" dirty="0"/>
              <a:t> “Les jeunes ne veulent plus travailler” → la sociologie vérifie avec données (emplois, salaires, conditions).</a:t>
            </a:r>
            <a:br>
              <a:rPr lang="fr-FR" dirty="0"/>
            </a:br>
            <a:r>
              <a:rPr lang="fr-FR" b="1" dirty="0"/>
              <a:t>Exemple 2 :</a:t>
            </a:r>
            <a:r>
              <a:rPr lang="fr-FR" dirty="0"/>
              <a:t> “C’est juste une question de mérite” → la sociologie teste le rôle des réseaux, diplômes, discriminations.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630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5274AB-8FB0-EE32-3278-B4D7D2C1B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À quoi ça sert ?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068BCEA-8C60-0A4E-02C8-FD3F85BEB8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96900" y="1909617"/>
            <a:ext cx="11226800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Comprendre la société (règles, conflits, inégalités)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Développer l’esprit critique (sources, données, causalités)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r-FR" altLang="fr-FR" dirty="0">
                <a:latin typeface="Arial" panose="020B0604020202020204" pitchFamily="34" charset="0"/>
              </a:rPr>
              <a:t> 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Éclairer l’action (politiques publiques, organisations, éducation…)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fr-FR" altLang="fr-FR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b="1" dirty="0"/>
              <a:t>Exemple 1 :</a:t>
            </a:r>
            <a:r>
              <a:rPr lang="fr-FR" dirty="0"/>
              <a:t> améliorer une politique d’orientation : repérer où les élèves perdent l’info et adapter les dispositifs.</a:t>
            </a:r>
            <a:br>
              <a:rPr lang="fr-FR" dirty="0"/>
            </a:br>
            <a:r>
              <a:rPr lang="fr-FR" b="1" dirty="0"/>
              <a:t>Exemple 2 :</a:t>
            </a:r>
            <a:r>
              <a:rPr lang="fr-FR" dirty="0"/>
              <a:t> en entreprise, comprendre pourquoi certains salariés quittent plus vite (intégration, management, horaires).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626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60339B-C55A-E0CA-1517-8B94D7D16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Quiz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ADE8688-3339-A38E-89B4-8D42DE112C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8650" y="1690688"/>
            <a:ext cx="1093470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La sociologie étudie surtout : A) les étoiles B) la société C) les molécules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Vrai/Faux : “La sociologie = donner son opinion.”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“Scientifique” signifie : A) opinions B) données + méthode C) intuition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Citez 1 exemple de règle sociale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Parmi ces sujets, lesquels relèvent de la sociologie ? A) inégalités scolaires B) réseaux sociaux C) recrutement D) tous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Vrai/Faux : “Deux personnes avec le même effort ont toujours les mêmes chances.”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Une question sociologique ressemble plutôt à : A) “j’aime/j’aime pas” B) “pourquoi ce phénomène dans tel contexte ?”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“Combien / à quelle fréquence ?” → A) qualitatif B) quantitatif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“Comment les personnes vivent / donnent du sens ?” → A) qualitatif B) quantitatif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Vrai/Faux : “Les inégalités scolaires s’expliquent uniquement par l’intelligence.”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Vrai/Faux : “Observer et enquêter peut contredire le bon sens.”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La sociologie sert : A) uniquement à l’université B) aussi à éclairer des décisions C) uniquement à critiquer</a:t>
            </a:r>
          </a:p>
        </p:txBody>
      </p:sp>
    </p:spTree>
    <p:extLst>
      <p:ext uri="{BB962C8B-B14F-4D97-AF65-F5344CB8AC3E}">
        <p14:creationId xmlns:p14="http://schemas.microsoft.com/office/powerpoint/2010/main" val="1322273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>
                <a:solidFill>
                  <a:srgbClr val="00B050"/>
                </a:solidFill>
              </a:rPr>
              <a:t>La sociologie : c’est des auteurs… mais lesquels 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817806"/>
          </a:xfrm>
        </p:spPr>
        <p:txBody>
          <a:bodyPr>
            <a:normAutofit lnSpcReduction="10000"/>
          </a:bodyPr>
          <a:lstStyle/>
          <a:p>
            <a:r>
              <a:rPr lang="fr-FR" dirty="0"/>
              <a:t>Les classiques : ils posent les bases, les objets, les concepts, les raisonnements… </a:t>
            </a:r>
          </a:p>
          <a:p>
            <a:r>
              <a:rPr lang="fr-FR" dirty="0"/>
              <a:t>Mais certains « classiques » ne sont pas des sociologues : ils nourrissent la sociologie </a:t>
            </a:r>
          </a:p>
          <a:p>
            <a:r>
              <a:rPr lang="fr-FR" dirty="0"/>
              <a:t>Ce qui compte : leurs questions, leurs concepts, leurs enquêtes </a:t>
            </a:r>
          </a:p>
          <a:p>
            <a:r>
              <a:rPr lang="fr-FR" dirty="0"/>
              <a:t>Exemples : </a:t>
            </a:r>
          </a:p>
          <a:p>
            <a:pPr lvl="1"/>
            <a:r>
              <a:rPr lang="fr-FR" altLang="fr-FR" sz="1800" dirty="0">
                <a:latin typeface="Arial" panose="020B0604020202020204" pitchFamily="34" charset="0"/>
              </a:rPr>
              <a:t>Émile Durkheim : montrer que des “faits sociaux” (ex. suicide) ont des causes sociales, pas seulement individuelles.</a:t>
            </a:r>
          </a:p>
          <a:p>
            <a:pPr lvl="1"/>
            <a:r>
              <a:rPr lang="fr-FR" altLang="fr-FR" sz="1800" dirty="0">
                <a:latin typeface="Arial" panose="020B0604020202020204" pitchFamily="34" charset="0"/>
              </a:rPr>
              <a:t>Max Weber : comprendre le sens que les acteurs donnent à leurs actions (ex. travail, religion, administration).</a:t>
            </a:r>
          </a:p>
          <a:p>
            <a:pPr lvl="1"/>
            <a:r>
              <a:rPr lang="fr-FR" altLang="fr-FR" sz="1800" dirty="0">
                <a:latin typeface="Arial" panose="020B0604020202020204" pitchFamily="34" charset="0"/>
              </a:rPr>
              <a:t>Karl Marx : analyser conflits et inégalités (classe, travail), même s’il n’était pas “sociologue” au sens institutionnel.</a:t>
            </a:r>
          </a:p>
          <a:p>
            <a:pPr lvl="1"/>
            <a:r>
              <a:rPr lang="fr-FR" altLang="fr-FR" sz="1800" dirty="0">
                <a:latin typeface="Arial" panose="020B0604020202020204" pitchFamily="34" charset="0"/>
              </a:rPr>
              <a:t>Alexis de Tocqueville : penser démocratie, égalité, individualisme → très utilisé en socio politique.</a:t>
            </a:r>
          </a:p>
          <a:p>
            <a:pPr lvl="1"/>
            <a:r>
              <a:rPr lang="fr-FR" altLang="fr-FR" sz="1800" dirty="0">
                <a:latin typeface="Arial" panose="020B0604020202020204" pitchFamily="34" charset="0"/>
              </a:rPr>
              <a:t>Pierre Bourdieu : comprendre comment l’école et la culture peuvent reproduire des inégalités.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7308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A93278-0A00-8924-43D8-65E2103D3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>
                <a:solidFill>
                  <a:srgbClr val="00B050"/>
                </a:solidFill>
              </a:rPr>
              <a:t>La sociologie : c’est des méthodes, mais elles existent ailleurs 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48ED6F-FC0E-DD98-B71A-DF104E6FE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Méthodes partagées : entretien, questionnaire, observation, statistiques…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Spécificité de la sociologie = </a:t>
            </a:r>
            <a:r>
              <a:rPr lang="fr-FR" altLang="fr-FR" b="1" dirty="0">
                <a:latin typeface="Arial" panose="020B0604020202020204" pitchFamily="34" charset="0"/>
              </a:rPr>
              <a:t>problématisation + comparaison + mise en contexte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Les méthodes = des </a:t>
            </a:r>
            <a:r>
              <a:rPr lang="fr-FR" altLang="fr-FR" b="1" dirty="0">
                <a:latin typeface="Arial" panose="020B0604020202020204" pitchFamily="34" charset="0"/>
              </a:rPr>
              <a:t>moyens</a:t>
            </a:r>
            <a:r>
              <a:rPr lang="fr-FR" altLang="fr-FR" dirty="0">
                <a:latin typeface="Arial" panose="020B0604020202020204" pitchFamily="34" charset="0"/>
              </a:rPr>
              <a:t> (pas l’objectif)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Exemples :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1800" b="1" dirty="0">
                <a:latin typeface="Arial" panose="020B0604020202020204" pitchFamily="34" charset="0"/>
              </a:rPr>
              <a:t>Entretien</a:t>
            </a:r>
            <a:r>
              <a:rPr lang="fr-FR" altLang="fr-FR" sz="1800" dirty="0">
                <a:latin typeface="Arial" panose="020B0604020202020204" pitchFamily="34" charset="0"/>
              </a:rPr>
              <a:t> : “Racontez votre première semaine dans une nouvelle organisation”</a:t>
            </a:r>
            <a:br>
              <a:rPr lang="fr-FR" altLang="fr-FR" sz="1800" dirty="0">
                <a:latin typeface="Arial" panose="020B0604020202020204" pitchFamily="34" charset="0"/>
              </a:rPr>
            </a:br>
            <a:r>
              <a:rPr lang="fr-FR" altLang="fr-FR" sz="1800" dirty="0">
                <a:latin typeface="Arial" panose="020B0604020202020204" pitchFamily="34" charset="0"/>
              </a:rPr>
              <a:t>→ on repère : normes implicites, rapports hiérarchiques, intégration, identité professionnelle…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1800" b="1" dirty="0">
                <a:latin typeface="Arial" panose="020B0604020202020204" pitchFamily="34" charset="0"/>
              </a:rPr>
              <a:t>Questionnaire</a:t>
            </a:r>
            <a:r>
              <a:rPr lang="fr-FR" altLang="fr-FR" sz="1800" dirty="0">
                <a:latin typeface="Arial" panose="020B0604020202020204" pitchFamily="34" charset="0"/>
              </a:rPr>
              <a:t> : “Qui se sent légitime à prendre la parole en réunion ?”</a:t>
            </a:r>
            <a:br>
              <a:rPr lang="fr-FR" altLang="fr-FR" sz="1800" dirty="0">
                <a:latin typeface="Arial" panose="020B0604020202020204" pitchFamily="34" charset="0"/>
              </a:rPr>
            </a:br>
            <a:r>
              <a:rPr lang="fr-FR" altLang="fr-FR" sz="1800" dirty="0">
                <a:latin typeface="Arial" panose="020B0604020202020204" pitchFamily="34" charset="0"/>
              </a:rPr>
              <a:t>→ on compare selon âge, genre, ancienneté, diplôme, service.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1800" b="1" dirty="0">
                <a:latin typeface="Arial" panose="020B0604020202020204" pitchFamily="34" charset="0"/>
              </a:rPr>
              <a:t>Observation</a:t>
            </a:r>
            <a:r>
              <a:rPr lang="fr-FR" altLang="fr-FR" sz="1800" dirty="0">
                <a:latin typeface="Arial" panose="020B0604020202020204" pitchFamily="34" charset="0"/>
              </a:rPr>
              <a:t> (terrain) : “Qui parle ? Qui coupe ? Qui reformule ?” dans une réunion</a:t>
            </a:r>
            <a:br>
              <a:rPr lang="fr-FR" altLang="fr-FR" sz="1800" dirty="0">
                <a:latin typeface="Arial" panose="020B0604020202020204" pitchFamily="34" charset="0"/>
              </a:rPr>
            </a:br>
            <a:r>
              <a:rPr lang="fr-FR" altLang="fr-FR" sz="1800" dirty="0">
                <a:latin typeface="Arial" panose="020B0604020202020204" pitchFamily="34" charset="0"/>
              </a:rPr>
              <a:t>→ on voit la hiérarchie </a:t>
            </a:r>
            <a:r>
              <a:rPr lang="fr-FR" altLang="fr-FR" sz="1800" i="1" dirty="0">
                <a:latin typeface="Arial" panose="020B0604020202020204" pitchFamily="34" charset="0"/>
              </a:rPr>
              <a:t>en action</a:t>
            </a:r>
            <a:r>
              <a:rPr lang="fr-FR" altLang="fr-FR" sz="1800" dirty="0">
                <a:latin typeface="Arial" panose="020B0604020202020204" pitchFamily="34" charset="0"/>
              </a:rPr>
              <a:t>.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1800" b="1" dirty="0">
                <a:latin typeface="Arial" panose="020B0604020202020204" pitchFamily="34" charset="0"/>
              </a:rPr>
              <a:t>Exploitation de données</a:t>
            </a:r>
            <a:r>
              <a:rPr lang="fr-FR" altLang="fr-FR" sz="1800" dirty="0">
                <a:latin typeface="Arial" panose="020B0604020202020204" pitchFamily="34" charset="0"/>
              </a:rPr>
              <a:t> : mobilité sociale / réussite scolaire</a:t>
            </a:r>
            <a:br>
              <a:rPr lang="fr-FR" altLang="fr-FR" sz="1800" dirty="0">
                <a:latin typeface="Arial" panose="020B0604020202020204" pitchFamily="34" charset="0"/>
              </a:rPr>
            </a:br>
            <a:r>
              <a:rPr lang="fr-FR" altLang="fr-FR" sz="1800" dirty="0">
                <a:latin typeface="Arial" panose="020B0604020202020204" pitchFamily="34" charset="0"/>
              </a:rPr>
              <a:t>→ on mesure des écarts et on teste des hypothèses.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r-FR" altLang="fr-FR" dirty="0">
              <a:latin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4570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6D5BDC-7CAE-15FD-6175-A380F2411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B050"/>
                </a:solidFill>
              </a:rPr>
              <a:t>La sociologie : c’est des théories, mais elles sont en concurrence 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787BA7-9C09-CC38-5BB5-4D81B627B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Idée clé :</a:t>
            </a:r>
            <a:r>
              <a:rPr lang="fr-FR" dirty="0"/>
              <a:t> plusieurs théories, ce n’est pas un “problème” : c’est normal quand on étudie un monde social complexe. Elles proposent des </a:t>
            </a:r>
            <a:r>
              <a:rPr lang="fr-FR" b="1" dirty="0"/>
              <a:t>angles</a:t>
            </a:r>
            <a:r>
              <a:rPr lang="fr-FR" dirty="0"/>
              <a:t> différents (et parfois complémentaires).</a:t>
            </a:r>
          </a:p>
          <a:p>
            <a:r>
              <a:rPr lang="fr-FR" dirty="0"/>
              <a:t> </a:t>
            </a:r>
            <a:r>
              <a:rPr lang="fr-FR" altLang="fr-FR" dirty="0">
                <a:latin typeface="Arial" panose="020B0604020202020204" pitchFamily="34" charset="0"/>
              </a:rPr>
              <a:t>Une théorie = une “paire de lunettes” : elle met en avant certains mécanismes</a:t>
            </a:r>
          </a:p>
          <a:p>
            <a:r>
              <a:rPr lang="fr-FR" altLang="fr-FR" dirty="0">
                <a:latin typeface="Arial" panose="020B0604020202020204" pitchFamily="34" charset="0"/>
              </a:rPr>
              <a:t>Les théories peuvent être </a:t>
            </a:r>
            <a:r>
              <a:rPr lang="fr-FR" altLang="fr-FR" b="1" dirty="0">
                <a:latin typeface="Arial" panose="020B0604020202020204" pitchFamily="34" charset="0"/>
              </a:rPr>
              <a:t>concurrentes</a:t>
            </a:r>
            <a:r>
              <a:rPr lang="fr-FR" altLang="fr-FR" dirty="0">
                <a:latin typeface="Arial" panose="020B0604020202020204" pitchFamily="34" charset="0"/>
              </a:rPr>
              <a:t> (et on les met à l’épreuve par l’enquête)</a:t>
            </a:r>
          </a:p>
          <a:p>
            <a:r>
              <a:rPr lang="fr-FR" altLang="fr-FR" dirty="0">
                <a:latin typeface="Arial" panose="020B0604020202020204" pitchFamily="34" charset="0"/>
              </a:rPr>
              <a:t>On apprend beaucoup quand </a:t>
            </a:r>
            <a:r>
              <a:rPr lang="fr-FR" altLang="fr-FR" b="1" dirty="0">
                <a:latin typeface="Arial" panose="020B0604020202020204" pitchFamily="34" charset="0"/>
              </a:rPr>
              <a:t>le même fait</a:t>
            </a:r>
            <a:r>
              <a:rPr lang="fr-FR" altLang="fr-FR" dirty="0">
                <a:latin typeface="Arial" panose="020B0604020202020204" pitchFamily="34" charset="0"/>
              </a:rPr>
              <a:t> est expliqué de plusieurs façons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1196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 descr="Une image contenant texte, reçu, nombr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FBDF380D-4EC1-A82E-3671-7CBB0B9920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9550"/>
            <a:ext cx="12187919" cy="6438900"/>
          </a:xfrm>
        </p:spPr>
      </p:pic>
    </p:spTree>
    <p:extLst>
      <p:ext uri="{BB962C8B-B14F-4D97-AF65-F5344CB8AC3E}">
        <p14:creationId xmlns:p14="http://schemas.microsoft.com/office/powerpoint/2010/main" val="3213241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6B534E-ABB9-6EB6-8AE9-ABE8E264A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B050"/>
                </a:solidFill>
              </a:rPr>
              <a:t>La sociologie : quels résultats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B9A17B-E1CA-C822-F8F7-60949E2CC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Idée clé :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la sociologie produit des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résultats robustes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(régularités + mécanismes), pas des opinions. Elle montre ce qui est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socialement structuré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même quand ça paraît “personnel”.</a:t>
            </a:r>
          </a:p>
          <a:p>
            <a: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Nos choix ne sont pas purement individuels : ils sont socialement situés.</a:t>
            </a:r>
            <a:b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Ex : goûts, loisirs, orientation scolaire (</a:t>
            </a:r>
            <a:r>
              <a:rPr lang="fr-FR" alt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mécanismes de socialisation</a:t>
            </a: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Les inégalités se reproduisent via des institutions ordinaires.</a:t>
            </a:r>
            <a:b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Ex : l’école, l’accès à l’info, les codes de langage.</a:t>
            </a:r>
          </a:p>
          <a:p>
            <a: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Les réseaux comptent autant que les compétences.</a:t>
            </a:r>
            <a:b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Ex : “trouver un stage/un job” par relations. (Mark Granovetter)</a:t>
            </a:r>
          </a:p>
          <a:p>
            <a: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Les catégories (normal/déviant, mérite, compétence) se construisent socialement.</a:t>
            </a:r>
            <a:b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Ex : ce qui est jugé “professionnel”, “respectable”, “légitime”.</a:t>
            </a:r>
          </a:p>
          <a:p>
            <a: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Les organisations produisent des effets propres</a:t>
            </a: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 (règles, procédures)</a:t>
            </a:r>
            <a:b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Ex : “on fait comme ça ici” → conformité, contournements, routines.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3931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D39F88-BEEA-A616-C3C8-AA1B4728B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B050"/>
                </a:solidFill>
              </a:rPr>
              <a:t>En bref…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EB68F7-AF97-542A-0ADC-76031E210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 La sociologie = </a:t>
            </a:r>
          </a:p>
          <a:p>
            <a:pPr lvl="1"/>
            <a:r>
              <a:rPr lang="fr-FR" dirty="0"/>
              <a:t>des auteurs (outils conceptuels) </a:t>
            </a:r>
          </a:p>
          <a:p>
            <a:pPr lvl="1"/>
            <a:r>
              <a:rPr lang="fr-FR" dirty="0"/>
              <a:t>+ des méthodes (données = preuves) </a:t>
            </a:r>
          </a:p>
          <a:p>
            <a:pPr lvl="1"/>
            <a:r>
              <a:rPr lang="fr-FR" dirty="0"/>
              <a:t>+ des théories (explications) </a:t>
            </a:r>
          </a:p>
          <a:p>
            <a:pPr lvl="1"/>
            <a:r>
              <a:rPr lang="fr-FR" dirty="0"/>
              <a:t>→ pour produire des résultats sur la compréhension du social (catégories).</a:t>
            </a:r>
          </a:p>
        </p:txBody>
      </p:sp>
    </p:spTree>
    <p:extLst>
      <p:ext uri="{BB962C8B-B14F-4D97-AF65-F5344CB8AC3E}">
        <p14:creationId xmlns:p14="http://schemas.microsoft.com/office/powerpoint/2010/main" val="3810970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6FF4C2-EAD3-7A92-B3FE-33C14B1D5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Depuis quand la sociologie existe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461DD3-6B76-7FAE-3301-EAB9A4AF3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 réponse dépend de ce qu’on appelle « exister »… </a:t>
            </a:r>
          </a:p>
          <a:p>
            <a:r>
              <a:rPr lang="fr-FR" dirty="0"/>
              <a:t>Comme « mot » : quand le terme sociologie apparait</a:t>
            </a:r>
          </a:p>
          <a:p>
            <a:r>
              <a:rPr lang="fr-FR" dirty="0"/>
              <a:t>Comme projet intellectuel : quand on commence à analyser la société de façon systématique (avant que la discipline n’existe) ,</a:t>
            </a:r>
          </a:p>
          <a:p>
            <a:r>
              <a:rPr lang="fr-FR" dirty="0"/>
              <a:t>Comme discipline universitaire : quand elle entre à l’université (cours, chaires, départements, revues…) </a:t>
            </a:r>
          </a:p>
          <a:p>
            <a:r>
              <a:rPr lang="fr-FR" dirty="0"/>
              <a:t>La sociologie est ancienne comme questionnement, mais récente comme discipline universitaire </a:t>
            </a:r>
          </a:p>
        </p:txBody>
      </p:sp>
    </p:spTree>
    <p:extLst>
      <p:ext uri="{BB962C8B-B14F-4D97-AF65-F5344CB8AC3E}">
        <p14:creationId xmlns:p14="http://schemas.microsoft.com/office/powerpoint/2010/main" val="4052977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2B2A6F-2E9D-7638-65F0-A0D55EB05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Depuis quand la sociologie existe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421933-99D8-2EF1-5959-9E7943CBB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Avant la « sociologie » : un projet sociologique sans discipline 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On réfléchit à la société bien avant la création de la discipline </a:t>
            </a:r>
          </a:p>
          <a:p>
            <a:pPr lvl="1"/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Aristote : la vie en cité, les formes de régime, les conditions de la vie collective.</a:t>
            </a:r>
          </a:p>
          <a:p>
            <a:pPr lvl="1"/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Nicolas Machiavel : le pouvoir, la stabilité politique, la stratégie des acteurs.</a:t>
            </a:r>
          </a:p>
          <a:p>
            <a:pPr lvl="1"/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Montesquieu : comment lois, institutions et contexte façonnent les sociétés.</a:t>
            </a:r>
          </a:p>
          <a:p>
            <a:pPr lvl="1"/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Jean-Jacques Rousseau : contrat social, inégalités, société et légitimité.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Ces auteurs ne font pas encore de la sociologie au sens universitaire, ils posent des questions sur le social que la sociologie reprendra ensuite </a:t>
            </a:r>
          </a:p>
        </p:txBody>
      </p:sp>
    </p:spTree>
    <p:extLst>
      <p:ext uri="{BB962C8B-B14F-4D97-AF65-F5344CB8AC3E}">
        <p14:creationId xmlns:p14="http://schemas.microsoft.com/office/powerpoint/2010/main" val="3011590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451F45-289D-3DD8-4D14-84455932F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Depuis quand la sociologie existe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C53145-2ED2-8BA0-B170-79C113EBD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77500" lnSpcReduction="20000"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Du mot à la discipline : repères chronologiques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 mot “sociologie” : Auguste Comte introduit le terme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“sociologie”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1838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pour désigner une science visant à étudier les phénomènes sociaux (en remplacement de “physique sociale”).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L’entrée à l’université (institutionnalisation) :</a:t>
            </a:r>
          </a:p>
          <a:p>
            <a:pPr lvl="1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France :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Université de Bordeaux, Émile Durkheim y est nommé en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1887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et y donne les premiers cours universitaires officiels liés à la sociologie en France. En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1895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il met en place un département / enseignement de sociologie à Bordeaux (repère classique pour l’institutionnalisation). À Sorbonne : Durkheim revient à Paris en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1902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(enseignement), et la sociologie s’y stabilise progressivement dans l’espace universitaire. </a:t>
            </a:r>
          </a:p>
          <a:p>
            <a:pPr lvl="1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États-Unis :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of Chicago : premier département de sociologie aux États-Unis,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1892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Royaume-Uni :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London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Economics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: premiers cours de sociologie en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1904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Allemagne :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Goethe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Frankfurt : première chaire de sociologie en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1919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(repère institutionnel important). </a:t>
            </a:r>
          </a:p>
          <a:p>
            <a:r>
              <a:rPr lang="fr-FR" dirty="0"/>
              <a:t>1838 (mot) → 1887/1895 (France : entrée universitaire) → 1892 (USA) → 1904 (UK) → 1919 (Allemagne)</a:t>
            </a:r>
          </a:p>
        </p:txBody>
      </p:sp>
    </p:spTree>
    <p:extLst>
      <p:ext uri="{BB962C8B-B14F-4D97-AF65-F5344CB8AC3E}">
        <p14:creationId xmlns:p14="http://schemas.microsoft.com/office/powerpoint/2010/main" val="61855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5E33B2-B7CD-4D1C-D64C-FA51DCE00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Pourquoi la datation est un enjeu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DC5813-0984-2A58-1161-57B26FBC0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Idée clé :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dater “la naissance” de la sociologie n’est pas seulement une question de chronologie : c’est choisir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ce qu’on considère comme de la sociologie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donc choisir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ses objets centraux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ses objectifs et son rapport à la modernité.</a:t>
            </a:r>
          </a:p>
        </p:txBody>
      </p:sp>
    </p:spTree>
    <p:extLst>
      <p:ext uri="{BB962C8B-B14F-4D97-AF65-F5344CB8AC3E}">
        <p14:creationId xmlns:p14="http://schemas.microsoft.com/office/powerpoint/2010/main" val="2502285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3C0383-5D3F-5B11-8996-71EA7CCEF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 on la fait commencer dans </a:t>
            </a:r>
            <a:r>
              <a:rPr lang="fr-FR" b="1" dirty="0"/>
              <a:t>l’Antiquité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8374F39-AB24-3AF9-3621-5314D8027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On reconnaît une sociologie </a:t>
            </a:r>
            <a:r>
              <a:rPr lang="fr-FR" altLang="fr-FR" b="1" dirty="0">
                <a:latin typeface="Arial" panose="020B0604020202020204" pitchFamily="34" charset="0"/>
              </a:rPr>
              <a:t>comme réflexion sur la vie en société</a:t>
            </a:r>
            <a:r>
              <a:rPr lang="fr-FR" altLang="fr-FR" dirty="0">
                <a:latin typeface="Arial" panose="020B0604020202020204" pitchFamily="34" charset="0"/>
              </a:rPr>
              <a:t> (cité, régime, citoyenneté).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On valorise une filiation </a:t>
            </a:r>
            <a:r>
              <a:rPr lang="fr-FR" altLang="fr-FR" b="1" dirty="0">
                <a:latin typeface="Arial" panose="020B0604020202020204" pitchFamily="34" charset="0"/>
              </a:rPr>
              <a:t>philosophique</a:t>
            </a:r>
            <a:r>
              <a:rPr lang="fr-FR" altLang="fr-FR" dirty="0">
                <a:latin typeface="Arial" panose="020B0604020202020204" pitchFamily="34" charset="0"/>
              </a:rPr>
              <a:t> (Aristote) : la sociologie devient une “science du politique et du social” avant la modernité.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Mais on risque de </a:t>
            </a:r>
            <a:r>
              <a:rPr lang="fr-FR" altLang="fr-FR" b="1" dirty="0">
                <a:latin typeface="Arial" panose="020B0604020202020204" pitchFamily="34" charset="0"/>
              </a:rPr>
              <a:t>diluer</a:t>
            </a:r>
            <a:r>
              <a:rPr lang="fr-FR" altLang="fr-FR" dirty="0">
                <a:latin typeface="Arial" panose="020B0604020202020204" pitchFamily="34" charset="0"/>
              </a:rPr>
              <a:t> la spécificité de la sociologie moderne (enquête, institutions, industrialisation, État-nation).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18638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EE9C80-8F18-5D92-0C72-E86B4B0FE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 on la fait commencer à la </a:t>
            </a:r>
            <a:r>
              <a:rPr lang="fr-FR" b="1" dirty="0"/>
              <a:t>Renaissance</a:t>
            </a:r>
            <a:r>
              <a:rPr lang="fr-FR" dirty="0"/>
              <a:t> (XVe–XVIe)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A028A8-F347-1733-6EDC-46B3E6604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On met au centre la question du </a:t>
            </a:r>
            <a:r>
              <a:rPr lang="fr-FR" altLang="fr-FR" b="1" dirty="0">
                <a:latin typeface="Arial" panose="020B0604020202020204" pitchFamily="34" charset="0"/>
              </a:rPr>
              <a:t>pouvoir</a:t>
            </a:r>
            <a:r>
              <a:rPr lang="fr-FR" altLang="fr-FR" dirty="0">
                <a:latin typeface="Arial" panose="020B0604020202020204" pitchFamily="34" charset="0"/>
              </a:rPr>
              <a:t>, de la stratégie et de la stabilité politique (Machiavel).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On insiste sur une analyse </a:t>
            </a:r>
            <a:r>
              <a:rPr lang="fr-FR" altLang="fr-FR" b="1" dirty="0">
                <a:latin typeface="Arial" panose="020B0604020202020204" pitchFamily="34" charset="0"/>
              </a:rPr>
              <a:t>réaliste</a:t>
            </a:r>
            <a:r>
              <a:rPr lang="fr-FR" altLang="fr-FR" dirty="0">
                <a:latin typeface="Arial" panose="020B0604020202020204" pitchFamily="34" charset="0"/>
              </a:rPr>
              <a:t> des rapports de force, des institutions, des élites.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Mais on souligne que ce savoir est souvent pensé </a:t>
            </a:r>
            <a:r>
              <a:rPr lang="fr-FR" altLang="fr-FR" b="1" dirty="0">
                <a:latin typeface="Arial" panose="020B0604020202020204" pitchFamily="34" charset="0"/>
              </a:rPr>
              <a:t>pour l’action gouvernementale</a:t>
            </a:r>
            <a:r>
              <a:rPr lang="fr-FR" altLang="fr-FR" dirty="0">
                <a:latin typeface="Arial" panose="020B0604020202020204" pitchFamily="34" charset="0"/>
              </a:rPr>
              <a:t> (conseiller le “Prince”), plus que pour une critique sociale autonome.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58941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F4BA3D-3A2B-3037-7B04-DE473FECD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 on la fait commencer aux Lumières (XVIIIe)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31D1EE-9BFB-71CC-558C-6924CB008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On inscrit la sociologie dans la montée de la </a:t>
            </a:r>
            <a:r>
              <a:rPr lang="fr-FR" altLang="fr-FR" b="1" dirty="0">
                <a:latin typeface="Arial" panose="020B0604020202020204" pitchFamily="34" charset="0"/>
              </a:rPr>
              <a:t>raison critique</a:t>
            </a:r>
            <a:r>
              <a:rPr lang="fr-FR" altLang="fr-FR" dirty="0">
                <a:latin typeface="Arial" panose="020B0604020202020204" pitchFamily="34" charset="0"/>
              </a:rPr>
              <a:t> : comprendre la société pour la discuter, la réformer, la rendre plus juste.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On valorise des thèmes comme </a:t>
            </a:r>
            <a:r>
              <a:rPr lang="fr-FR" altLang="fr-FR" b="1" dirty="0">
                <a:latin typeface="Arial" panose="020B0604020202020204" pitchFamily="34" charset="0"/>
              </a:rPr>
              <a:t>liberté</a:t>
            </a:r>
            <a:r>
              <a:rPr lang="fr-FR" altLang="fr-FR" dirty="0">
                <a:latin typeface="Arial" panose="020B0604020202020204" pitchFamily="34" charset="0"/>
              </a:rPr>
              <a:t>, </a:t>
            </a:r>
            <a:r>
              <a:rPr lang="fr-FR" altLang="fr-FR" b="1" dirty="0">
                <a:latin typeface="Arial" panose="020B0604020202020204" pitchFamily="34" charset="0"/>
              </a:rPr>
              <a:t>égalité</a:t>
            </a:r>
            <a:r>
              <a:rPr lang="fr-FR" altLang="fr-FR" dirty="0">
                <a:latin typeface="Arial" panose="020B0604020202020204" pitchFamily="34" charset="0"/>
              </a:rPr>
              <a:t>, </a:t>
            </a:r>
            <a:r>
              <a:rPr lang="fr-FR" altLang="fr-FR" b="1" dirty="0">
                <a:latin typeface="Arial" panose="020B0604020202020204" pitchFamily="34" charset="0"/>
              </a:rPr>
              <a:t>lois</a:t>
            </a:r>
            <a:r>
              <a:rPr lang="fr-FR" altLang="fr-FR" dirty="0">
                <a:latin typeface="Arial" panose="020B0604020202020204" pitchFamily="34" charset="0"/>
              </a:rPr>
              <a:t>, </a:t>
            </a:r>
            <a:r>
              <a:rPr lang="fr-FR" altLang="fr-FR" b="1" dirty="0">
                <a:latin typeface="Arial" panose="020B0604020202020204" pitchFamily="34" charset="0"/>
              </a:rPr>
              <a:t>mœurs</a:t>
            </a:r>
            <a:r>
              <a:rPr lang="fr-FR" altLang="fr-FR" dirty="0">
                <a:latin typeface="Arial" panose="020B0604020202020204" pitchFamily="34" charset="0"/>
              </a:rPr>
              <a:t>, </a:t>
            </a:r>
            <a:r>
              <a:rPr lang="fr-FR" altLang="fr-FR" b="1" dirty="0">
                <a:latin typeface="Arial" panose="020B0604020202020204" pitchFamily="34" charset="0"/>
              </a:rPr>
              <a:t>opinion</a:t>
            </a:r>
            <a:r>
              <a:rPr lang="fr-FR" altLang="fr-FR" dirty="0">
                <a:latin typeface="Arial" panose="020B0604020202020204" pitchFamily="34" charset="0"/>
              </a:rPr>
              <a:t>, </a:t>
            </a:r>
            <a:r>
              <a:rPr lang="fr-FR" altLang="fr-FR" b="1" dirty="0">
                <a:latin typeface="Arial" panose="020B0604020202020204" pitchFamily="34" charset="0"/>
              </a:rPr>
              <a:t>droits</a:t>
            </a:r>
            <a:r>
              <a:rPr lang="fr-FR" altLang="fr-FR" dirty="0">
                <a:latin typeface="Arial" panose="020B0604020202020204" pitchFamily="34" charset="0"/>
              </a:rPr>
              <a:t> (Montesquieu, Rousseau).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La sociologie apparaît alors comme un prolongement de la </a:t>
            </a:r>
            <a:r>
              <a:rPr lang="fr-FR" altLang="fr-FR" b="1" dirty="0">
                <a:latin typeface="Arial" panose="020B0604020202020204" pitchFamily="34" charset="0"/>
              </a:rPr>
              <a:t>critique des traditions</a:t>
            </a:r>
            <a:r>
              <a:rPr lang="fr-FR" altLang="fr-FR" dirty="0">
                <a:latin typeface="Arial" panose="020B0604020202020204" pitchFamily="34" charset="0"/>
              </a:rPr>
              <a:t> et de la quête d’</a:t>
            </a:r>
            <a:r>
              <a:rPr lang="fr-FR" altLang="fr-FR" b="1" dirty="0">
                <a:latin typeface="Arial" panose="020B0604020202020204" pitchFamily="34" charset="0"/>
              </a:rPr>
              <a:t>autonomie</a:t>
            </a:r>
            <a:r>
              <a:rPr lang="fr-FR" altLang="fr-FR" dirty="0">
                <a:latin typeface="Arial" panose="020B0604020202020204" pitchFamily="34" charset="0"/>
              </a:rPr>
              <a:t> des individus.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88674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0D4CF2-827F-C356-F9B9-328E2408A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 on la fait commencer au </a:t>
            </a:r>
            <a:r>
              <a:rPr lang="fr-FR" b="1" dirty="0"/>
              <a:t>XIXe siècle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13E532-AB47-21AA-FC4E-8CC5D24BB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On relie directement la sociologie à la </a:t>
            </a:r>
            <a:r>
              <a:rPr lang="fr-FR" altLang="fr-FR" b="1" dirty="0">
                <a:latin typeface="Arial" panose="020B0604020202020204" pitchFamily="34" charset="0"/>
              </a:rPr>
              <a:t>modernité industrielle et politique</a:t>
            </a:r>
            <a:r>
              <a:rPr lang="fr-FR" altLang="fr-FR" dirty="0">
                <a:latin typeface="Arial" panose="020B0604020202020204" pitchFamily="34" charset="0"/>
              </a:rPr>
              <a:t> : Révolution française, capitalisme, urbanisation, question sociale.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On met au premier plan des problèmes “neufs” : </a:t>
            </a:r>
            <a:r>
              <a:rPr lang="fr-FR" altLang="fr-FR" b="1" dirty="0">
                <a:latin typeface="Arial" panose="020B0604020202020204" pitchFamily="34" charset="0"/>
              </a:rPr>
              <a:t>inégalités</a:t>
            </a:r>
            <a:r>
              <a:rPr lang="fr-FR" altLang="fr-FR" dirty="0">
                <a:latin typeface="Arial" panose="020B0604020202020204" pitchFamily="34" charset="0"/>
              </a:rPr>
              <a:t>, </a:t>
            </a:r>
            <a:r>
              <a:rPr lang="fr-FR" altLang="fr-FR" b="1" dirty="0">
                <a:latin typeface="Arial" panose="020B0604020202020204" pitchFamily="34" charset="0"/>
              </a:rPr>
              <a:t>classes</a:t>
            </a:r>
            <a:r>
              <a:rPr lang="fr-FR" altLang="fr-FR" dirty="0">
                <a:latin typeface="Arial" panose="020B0604020202020204" pitchFamily="34" charset="0"/>
              </a:rPr>
              <a:t>, </a:t>
            </a:r>
            <a:r>
              <a:rPr lang="fr-FR" altLang="fr-FR" b="1" dirty="0">
                <a:latin typeface="Arial" panose="020B0604020202020204" pitchFamily="34" charset="0"/>
              </a:rPr>
              <a:t>ordre social</a:t>
            </a:r>
            <a:r>
              <a:rPr lang="fr-FR" altLang="fr-FR" dirty="0">
                <a:latin typeface="Arial" panose="020B0604020202020204" pitchFamily="34" charset="0"/>
              </a:rPr>
              <a:t>, </a:t>
            </a:r>
            <a:r>
              <a:rPr lang="fr-FR" altLang="fr-FR" b="1" dirty="0">
                <a:latin typeface="Arial" panose="020B0604020202020204" pitchFamily="34" charset="0"/>
              </a:rPr>
              <a:t>progrès</a:t>
            </a:r>
            <a:r>
              <a:rPr lang="fr-FR" altLang="fr-FR" dirty="0">
                <a:latin typeface="Arial" panose="020B0604020202020204" pitchFamily="34" charset="0"/>
              </a:rPr>
              <a:t>, </a:t>
            </a:r>
            <a:r>
              <a:rPr lang="fr-FR" altLang="fr-FR" b="1" dirty="0">
                <a:latin typeface="Arial" panose="020B0604020202020204" pitchFamily="34" charset="0"/>
              </a:rPr>
              <a:t>désorganisation</a:t>
            </a:r>
            <a:r>
              <a:rPr lang="fr-FR" altLang="fr-FR" dirty="0">
                <a:latin typeface="Arial" panose="020B0604020202020204" pitchFamily="34" charset="0"/>
              </a:rPr>
              <a:t>, </a:t>
            </a:r>
            <a:r>
              <a:rPr lang="fr-FR" altLang="fr-FR" b="1" dirty="0">
                <a:latin typeface="Arial" panose="020B0604020202020204" pitchFamily="34" charset="0"/>
              </a:rPr>
              <a:t>conflits</a:t>
            </a:r>
            <a:r>
              <a:rPr lang="fr-FR" altLang="fr-FR" dirty="0">
                <a:latin typeface="Arial" panose="020B0604020202020204" pitchFamily="34" charset="0"/>
              </a:rPr>
              <a:t>, </a:t>
            </a:r>
            <a:r>
              <a:rPr lang="fr-FR" altLang="fr-FR" b="1" dirty="0">
                <a:latin typeface="Arial" panose="020B0604020202020204" pitchFamily="34" charset="0"/>
              </a:rPr>
              <a:t>État</a:t>
            </a:r>
            <a:r>
              <a:rPr lang="fr-FR" altLang="fr-FR" dirty="0">
                <a:latin typeface="Arial" panose="020B0604020202020204" pitchFamily="34" charset="0"/>
              </a:rPr>
              <a:t>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Exemples d’entrées possibles :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Tocqueville : effets de la démocratie et de l’égalité sur les relations sociales ;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Comte : projet d’une science du social ;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Marx : critique des transformations du travail et des inégalités produites par le capitalisme.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dirty="0"/>
              <a:t>Dater la sociologie, c’est choisir ce qu’on considère comme son cœur : </a:t>
            </a:r>
            <a:r>
              <a:rPr lang="fr-FR" b="1" dirty="0"/>
              <a:t>le politique</a:t>
            </a:r>
            <a:r>
              <a:rPr lang="fr-FR" dirty="0"/>
              <a:t>, </a:t>
            </a:r>
            <a:r>
              <a:rPr lang="fr-FR" b="1" dirty="0"/>
              <a:t>l’autonomie</a:t>
            </a:r>
            <a:r>
              <a:rPr lang="fr-FR" dirty="0"/>
              <a:t>, ou </a:t>
            </a:r>
            <a:r>
              <a:rPr lang="fr-FR" b="1" dirty="0"/>
              <a:t>la modernité industrielle</a:t>
            </a:r>
            <a:r>
              <a:rPr lang="fr-FR" dirty="0"/>
              <a:t> — et donc choisir une certaine définition de la discipline.</a:t>
            </a:r>
            <a:endParaRPr lang="fr-FR" altLang="fr-FR" dirty="0">
              <a:latin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6947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, reçu, nombr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C0C9E276-D613-C4CE-F9EE-33560075CA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901" y="0"/>
            <a:ext cx="11296197" cy="6608379"/>
          </a:xfrm>
        </p:spPr>
      </p:pic>
    </p:spTree>
    <p:extLst>
      <p:ext uri="{BB962C8B-B14F-4D97-AF65-F5344CB8AC3E}">
        <p14:creationId xmlns:p14="http://schemas.microsoft.com/office/powerpoint/2010/main" val="18182759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7030A0"/>
                </a:solidFill>
              </a:rPr>
              <a:t>En quoi la localisation est un enjeu 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Idée clé :</a:t>
            </a:r>
            <a:r>
              <a:rPr lang="fr-FR" dirty="0"/>
              <a:t> la sociologie se construit par </a:t>
            </a:r>
            <a:r>
              <a:rPr lang="fr-FR" b="1" dirty="0"/>
              <a:t>circulations</a:t>
            </a:r>
            <a:r>
              <a:rPr lang="fr-FR" dirty="0"/>
              <a:t> (Europe ↔ Amériques), avec des </a:t>
            </a:r>
            <a:r>
              <a:rPr lang="fr-FR" b="1" dirty="0"/>
              <a:t>traditions nationales</a:t>
            </a:r>
            <a:r>
              <a:rPr lang="fr-FR" dirty="0"/>
              <a:t> qui se répondent. </a:t>
            </a:r>
          </a:p>
          <a:p>
            <a:r>
              <a:rPr lang="fr-FR" b="1" dirty="0"/>
              <a:t>Europe (XIXᵉ – début XXᵉ) : naissance des grands programmes</a:t>
            </a:r>
          </a:p>
          <a:p>
            <a:pPr lvl="1"/>
            <a:r>
              <a:rPr lang="fr-FR" b="1" dirty="0"/>
              <a:t>France (années 1830–1914)</a:t>
            </a:r>
            <a:r>
              <a:rPr lang="fr-FR" dirty="0"/>
              <a:t> : ambition de “science du social”, faits sociaux, institutions, cohésion / crise.</a:t>
            </a:r>
            <a:br>
              <a:rPr lang="fr-FR" dirty="0"/>
            </a:br>
            <a:r>
              <a:rPr lang="fr-FR" dirty="0"/>
              <a:t>Auteurs repères : Auguste Comte, Alexis de Tocqueville, Émile Durkheim.</a:t>
            </a:r>
          </a:p>
          <a:p>
            <a:pPr lvl="1"/>
            <a:r>
              <a:rPr lang="fr-FR" b="1" dirty="0"/>
              <a:t>Monde germanophone (années 1870–1914)</a:t>
            </a:r>
            <a:r>
              <a:rPr lang="fr-FR" dirty="0"/>
              <a:t> : économie/histoire, compréhension des actions, formes de socialisation, modernité.</a:t>
            </a:r>
            <a:br>
              <a:rPr lang="fr-FR" dirty="0"/>
            </a:br>
            <a:r>
              <a:rPr lang="fr-FR" dirty="0"/>
              <a:t>Auteurs repères : Karl Marx, Georg Simmel, Max Weber.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3486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AEDFE8-45E4-01EB-3ED0-734E56905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7030A0"/>
                </a:solidFill>
              </a:rPr>
              <a:t>En quoi la localisation est un enjeu ?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ABEE66-ED19-0210-32BC-5E3A628E8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États-Unis (fin XIXᵉ – années 1960) : enquêtes empiriques + écoles</a:t>
            </a:r>
          </a:p>
          <a:p>
            <a:pPr lvl="1"/>
            <a:r>
              <a:rPr lang="fr-FR" b="1" dirty="0"/>
              <a:t>Fin XIXᵉ–années 1930</a:t>
            </a:r>
            <a:r>
              <a:rPr lang="fr-FR" dirty="0"/>
              <a:t> : essor des départements, </a:t>
            </a:r>
            <a:r>
              <a:rPr lang="fr-FR" b="1" dirty="0"/>
              <a:t>enquêtes urbaines</a:t>
            </a:r>
            <a:r>
              <a:rPr lang="fr-FR" dirty="0"/>
              <a:t>, immigration, ville, travail (ex. “école de Chicago”).</a:t>
            </a:r>
          </a:p>
          <a:p>
            <a:pPr lvl="1"/>
            <a:r>
              <a:rPr lang="fr-FR" b="1" dirty="0"/>
              <a:t>Années 1930–1950</a:t>
            </a:r>
            <a:r>
              <a:rPr lang="fr-FR" dirty="0"/>
              <a:t> : organisations, industrie, normes, intégration sociale.</a:t>
            </a:r>
            <a:br>
              <a:rPr lang="fr-FR" dirty="0"/>
            </a:br>
            <a:r>
              <a:rPr lang="fr-FR" dirty="0"/>
              <a:t>Repères : Elton Mayo, Talcott Parsons.</a:t>
            </a:r>
          </a:p>
          <a:p>
            <a:pPr lvl="1"/>
            <a:r>
              <a:rPr lang="fr-FR" b="1" dirty="0"/>
              <a:t>Années 1950–1960</a:t>
            </a:r>
            <a:r>
              <a:rPr lang="fr-FR" dirty="0"/>
              <a:t> : interactionnisme, déviance, institutions, professions (</a:t>
            </a:r>
            <a:r>
              <a:rPr lang="fr-FR" dirty="0" err="1"/>
              <a:t>micro-sociologie</a:t>
            </a:r>
            <a:r>
              <a:rPr lang="fr-FR" dirty="0"/>
              <a:t>).</a:t>
            </a:r>
            <a:br>
              <a:rPr lang="fr-FR" dirty="0"/>
            </a:br>
            <a:r>
              <a:rPr lang="fr-FR" dirty="0"/>
              <a:t>Repères : </a:t>
            </a:r>
            <a:r>
              <a:rPr lang="fr-FR" dirty="0" err="1"/>
              <a:t>Erving</a:t>
            </a:r>
            <a:r>
              <a:rPr lang="fr-FR" dirty="0"/>
              <a:t> Goffman, Howard S. Becker.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65721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929D6B-C1E1-BEB7-DF8F-DF1FF055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7030A0"/>
                </a:solidFill>
              </a:rPr>
              <a:t>En quoi la localisation est un enjeu ?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E629B5-FCF3-7129-2C79-0EB9E4353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Internationalisation (après 1945 → aujourd’hui) : “globalisation” des objets</a:t>
            </a:r>
          </a:p>
          <a:p>
            <a:pPr lvl="1"/>
            <a:r>
              <a:rPr lang="fr-FR" altLang="fr-FR" dirty="0">
                <a:latin typeface="Arial" panose="020B0604020202020204" pitchFamily="34" charset="0"/>
              </a:rPr>
              <a:t>Déploiement et autonomisation de la recherche en </a:t>
            </a:r>
            <a:r>
              <a:rPr lang="fr-FR" altLang="fr-FR" b="1" dirty="0">
                <a:latin typeface="Arial" panose="020B0604020202020204" pitchFamily="34" charset="0"/>
              </a:rPr>
              <a:t>Asie, Afrique, Amérique latine</a:t>
            </a:r>
            <a:r>
              <a:rPr lang="fr-FR" altLang="fr-FR" dirty="0">
                <a:latin typeface="Arial" panose="020B0604020202020204" pitchFamily="34" charset="0"/>
              </a:rPr>
              <a:t>, + circulations mondiales.</a:t>
            </a:r>
          </a:p>
          <a:p>
            <a:pPr lvl="1"/>
            <a:r>
              <a:rPr lang="fr-FR" altLang="fr-FR" dirty="0">
                <a:latin typeface="Arial" panose="020B0604020202020204" pitchFamily="34" charset="0"/>
              </a:rPr>
              <a:t>Nouveaux grands objets : </a:t>
            </a:r>
            <a:r>
              <a:rPr lang="fr-FR" altLang="fr-FR" b="1" dirty="0">
                <a:latin typeface="Arial" panose="020B0604020202020204" pitchFamily="34" charset="0"/>
              </a:rPr>
              <a:t>développement</a:t>
            </a:r>
            <a:r>
              <a:rPr lang="fr-FR" altLang="fr-FR" dirty="0">
                <a:latin typeface="Arial" panose="020B0604020202020204" pitchFamily="34" charset="0"/>
              </a:rPr>
              <a:t>, </a:t>
            </a:r>
            <a:r>
              <a:rPr lang="fr-FR" altLang="fr-FR" b="1" dirty="0">
                <a:latin typeface="Arial" panose="020B0604020202020204" pitchFamily="34" charset="0"/>
              </a:rPr>
              <a:t>post-colonial</a:t>
            </a:r>
            <a:r>
              <a:rPr lang="fr-FR" altLang="fr-FR" dirty="0">
                <a:latin typeface="Arial" panose="020B0604020202020204" pitchFamily="34" charset="0"/>
              </a:rPr>
              <a:t>, </a:t>
            </a:r>
            <a:r>
              <a:rPr lang="fr-FR" altLang="fr-FR" b="1" dirty="0">
                <a:latin typeface="Arial" panose="020B0604020202020204" pitchFamily="34" charset="0"/>
              </a:rPr>
              <a:t>genre</a:t>
            </a:r>
            <a:r>
              <a:rPr lang="fr-FR" altLang="fr-FR" dirty="0">
                <a:latin typeface="Arial" panose="020B0604020202020204" pitchFamily="34" charset="0"/>
              </a:rPr>
              <a:t>, </a:t>
            </a:r>
            <a:r>
              <a:rPr lang="fr-FR" altLang="fr-FR" b="1" dirty="0">
                <a:latin typeface="Arial" panose="020B0604020202020204" pitchFamily="34" charset="0"/>
              </a:rPr>
              <a:t>race</a:t>
            </a:r>
            <a:r>
              <a:rPr lang="fr-FR" altLang="fr-FR" dirty="0">
                <a:latin typeface="Arial" panose="020B0604020202020204" pitchFamily="34" charset="0"/>
              </a:rPr>
              <a:t>, </a:t>
            </a:r>
            <a:r>
              <a:rPr lang="fr-FR" altLang="fr-FR" b="1" dirty="0">
                <a:latin typeface="Arial" panose="020B0604020202020204" pitchFamily="34" charset="0"/>
              </a:rPr>
              <a:t>migrations</a:t>
            </a:r>
            <a:r>
              <a:rPr lang="fr-FR" altLang="fr-FR" dirty="0">
                <a:latin typeface="Arial" panose="020B0604020202020204" pitchFamily="34" charset="0"/>
              </a:rPr>
              <a:t>, </a:t>
            </a:r>
            <a:r>
              <a:rPr lang="fr-FR" altLang="fr-FR" b="1" dirty="0">
                <a:latin typeface="Arial" panose="020B0604020202020204" pitchFamily="34" charset="0"/>
              </a:rPr>
              <a:t>État</a:t>
            </a:r>
            <a:r>
              <a:rPr lang="fr-FR" altLang="fr-FR" dirty="0">
                <a:latin typeface="Arial" panose="020B0604020202020204" pitchFamily="34" charset="0"/>
              </a:rPr>
              <a:t>, </a:t>
            </a:r>
            <a:r>
              <a:rPr lang="fr-FR" altLang="fr-FR" b="1" dirty="0">
                <a:latin typeface="Arial" panose="020B0604020202020204" pitchFamily="34" charset="0"/>
              </a:rPr>
              <a:t>violences</a:t>
            </a:r>
            <a:r>
              <a:rPr lang="fr-FR" altLang="fr-FR" dirty="0">
                <a:latin typeface="Arial" panose="020B0604020202020204" pitchFamily="34" charset="0"/>
              </a:rPr>
              <a:t>, </a:t>
            </a:r>
            <a:r>
              <a:rPr lang="fr-FR" altLang="fr-FR" b="1" dirty="0">
                <a:latin typeface="Arial" panose="020B0604020202020204" pitchFamily="34" charset="0"/>
              </a:rPr>
              <a:t>environnement</a:t>
            </a:r>
            <a:r>
              <a:rPr lang="fr-FR" altLang="fr-FR" dirty="0">
                <a:latin typeface="Arial" panose="020B0604020202020204" pitchFamily="34" charset="0"/>
              </a:rPr>
              <a:t>, </a:t>
            </a:r>
            <a:r>
              <a:rPr lang="fr-FR" altLang="fr-FR" b="1" dirty="0">
                <a:latin typeface="Arial" panose="020B0604020202020204" pitchFamily="34" charset="0"/>
              </a:rPr>
              <a:t>numérique</a:t>
            </a:r>
            <a:r>
              <a:rPr lang="fr-FR" altLang="fr-FR" dirty="0">
                <a:latin typeface="Arial" panose="020B0604020202020204" pitchFamily="34" charset="0"/>
              </a:rPr>
              <a:t>, etc.</a:t>
            </a:r>
          </a:p>
          <a:p>
            <a:r>
              <a:rPr lang="fr-FR" dirty="0"/>
              <a:t>La sociologie se diffuse par vagues : </a:t>
            </a:r>
            <a:r>
              <a:rPr lang="fr-FR" b="1" dirty="0"/>
              <a:t>Europe → États-Unis</a:t>
            </a:r>
            <a:r>
              <a:rPr lang="fr-FR" dirty="0"/>
              <a:t>, puis </a:t>
            </a:r>
            <a:r>
              <a:rPr lang="fr-FR" b="1" dirty="0"/>
              <a:t>mondialisation</a:t>
            </a:r>
            <a:r>
              <a:rPr lang="fr-FR" dirty="0"/>
              <a:t>, mais avec des influences croisées et des écoles concurrentes.</a:t>
            </a:r>
            <a:endParaRPr lang="fr-FR" altLang="fr-FR" dirty="0">
              <a:latin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14987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AC0BC4-3874-6C3C-0BED-9AB86FF22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Consignes : travail personnel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4D9CFB-8472-AB5B-F031-2E1517F9E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Pour le </a:t>
            </a:r>
            <a:r>
              <a:rPr lang="fr-FR" dirty="0">
                <a:solidFill>
                  <a:srgbClr val="FF0000"/>
                </a:solidFill>
              </a:rPr>
              <a:t>mardi 10 mars </a:t>
            </a:r>
            <a:r>
              <a:rPr lang="fr-FR" dirty="0"/>
              <a:t>: </a:t>
            </a:r>
          </a:p>
          <a:p>
            <a:r>
              <a:rPr lang="fr-FR" dirty="0"/>
              <a:t>Vous explorez les auteurs fondateurs de la sociologie : </a:t>
            </a:r>
            <a:r>
              <a:rPr lang="fr-FR" dirty="0">
                <a:solidFill>
                  <a:srgbClr val="FF0000"/>
                </a:solidFill>
              </a:rPr>
              <a:t>Auguste Comte ; Alexis de Tocqueville ; Karl Marx ; Vilfredo Pareto ; Emile Durkheim ; Georg Simmel ; Max Weber. </a:t>
            </a:r>
          </a:p>
          <a:p>
            <a:r>
              <a:rPr lang="fr-FR" dirty="0"/>
              <a:t>Vous choisissez 1 auteur qui vous intéresse. </a:t>
            </a:r>
          </a:p>
          <a:p>
            <a:r>
              <a:rPr lang="fr-FR" dirty="0"/>
              <a:t>Vous rédigez 1 page qui présente l'auteur (pas de copie d'un site internet ou </a:t>
            </a:r>
            <a:r>
              <a:rPr lang="fr-FR" dirty="0" err="1"/>
              <a:t>Wikipedia</a:t>
            </a:r>
            <a:r>
              <a:rPr lang="fr-FR" dirty="0"/>
              <a:t>...), mais un </a:t>
            </a:r>
            <a:r>
              <a:rPr lang="fr-FR" dirty="0">
                <a:solidFill>
                  <a:srgbClr val="FF0000"/>
                </a:solidFill>
              </a:rPr>
              <a:t>texte personnel </a:t>
            </a:r>
            <a:r>
              <a:rPr lang="fr-FR" dirty="0"/>
              <a:t>qui </a:t>
            </a:r>
            <a:r>
              <a:rPr lang="fr-FR" dirty="0">
                <a:solidFill>
                  <a:srgbClr val="0070C0"/>
                </a:solidFill>
              </a:rPr>
              <a:t>explique pourquoi vous avez choisi cet auteur (et pas un autre), quels concepts sont intéressants pour vous ou pour vos questionnements personnels (</a:t>
            </a:r>
            <a:r>
              <a:rPr lang="fr-FR" dirty="0">
                <a:solidFill>
                  <a:srgbClr val="00B050"/>
                </a:solidFill>
              </a:rPr>
              <a:t>quels sont les meilleurs concepts pour comprendre votre objet / votre énigme ?</a:t>
            </a:r>
            <a:r>
              <a:rPr lang="fr-FR" dirty="0">
                <a:solidFill>
                  <a:srgbClr val="0070C0"/>
                </a:solidFill>
              </a:rPr>
              <a:t>)</a:t>
            </a:r>
            <a:r>
              <a:rPr lang="fr-FR" dirty="0"/>
              <a:t>. </a:t>
            </a:r>
          </a:p>
          <a:p>
            <a:r>
              <a:rPr lang="fr-FR" dirty="0"/>
              <a:t>Merci de diffuser aux étudiants absents le 24/02... </a:t>
            </a:r>
          </a:p>
        </p:txBody>
      </p:sp>
    </p:spTree>
    <p:extLst>
      <p:ext uri="{BB962C8B-B14F-4D97-AF65-F5344CB8AC3E}">
        <p14:creationId xmlns:p14="http://schemas.microsoft.com/office/powerpoint/2010/main" val="18388565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8FFA24-92A8-622B-5E19-96C83D7DC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7 auteurs fondateurs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D32547-1031-6E08-75D2-A43273FA3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90884" cy="435133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Auguste Comte </a:t>
            </a:r>
            <a:endParaRPr lang="fr-FR" dirty="0"/>
          </a:p>
          <a:p>
            <a:r>
              <a:rPr lang="fr-FR" dirty="0">
                <a:solidFill>
                  <a:srgbClr val="FF0000"/>
                </a:solidFill>
              </a:rPr>
              <a:t>Alexis de Tocqueville</a:t>
            </a:r>
            <a:endParaRPr lang="fr-FR" dirty="0"/>
          </a:p>
          <a:p>
            <a:r>
              <a:rPr lang="fr-FR" dirty="0">
                <a:solidFill>
                  <a:srgbClr val="FF0000"/>
                </a:solidFill>
              </a:rPr>
              <a:t>Karl Marx</a:t>
            </a:r>
            <a:endParaRPr lang="fr-FR" dirty="0"/>
          </a:p>
          <a:p>
            <a:r>
              <a:rPr lang="fr-FR" dirty="0">
                <a:solidFill>
                  <a:srgbClr val="FF0000"/>
                </a:solidFill>
              </a:rPr>
              <a:t>Vilfredo Pareto</a:t>
            </a:r>
          </a:p>
          <a:p>
            <a:r>
              <a:rPr lang="fr-FR" dirty="0">
                <a:solidFill>
                  <a:srgbClr val="FF0000"/>
                </a:solidFill>
              </a:rPr>
              <a:t>Emile Durkheim</a:t>
            </a:r>
            <a:endParaRPr lang="fr-FR" dirty="0"/>
          </a:p>
          <a:p>
            <a:r>
              <a:rPr lang="fr-FR" dirty="0">
                <a:solidFill>
                  <a:srgbClr val="FF0000"/>
                </a:solidFill>
              </a:rPr>
              <a:t>Georg Simmel</a:t>
            </a:r>
            <a:endParaRPr lang="fr-FR" dirty="0"/>
          </a:p>
          <a:p>
            <a:r>
              <a:rPr lang="fr-FR" dirty="0">
                <a:solidFill>
                  <a:srgbClr val="FF0000"/>
                </a:solidFill>
              </a:rPr>
              <a:t>Max Weber</a:t>
            </a:r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91CA291E-E745-71B0-965D-FC81C1605F44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44908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fr-FR">
                <a:solidFill>
                  <a:srgbClr val="FF0000"/>
                </a:solidFill>
              </a:rPr>
              <a:t>奥古斯特</a:t>
            </a:r>
            <a:r>
              <a:rPr lang="fr-FR" altLang="ja-JP" dirty="0">
                <a:solidFill>
                  <a:srgbClr val="FF0000"/>
                </a:solidFill>
              </a:rPr>
              <a:t>·</a:t>
            </a:r>
            <a:r>
              <a:rPr lang="ja-JP" altLang="fr-FR">
                <a:solidFill>
                  <a:srgbClr val="FF0000"/>
                </a:solidFill>
              </a:rPr>
              <a:t>孔德</a:t>
            </a:r>
          </a:p>
          <a:p>
            <a:r>
              <a:rPr lang="ja-JP" altLang="fr-FR">
                <a:solidFill>
                  <a:srgbClr val="FF0000"/>
                </a:solidFill>
              </a:rPr>
              <a:t>亚历克西斯</a:t>
            </a:r>
            <a:r>
              <a:rPr lang="fr-FR" altLang="ja-JP" dirty="0">
                <a:solidFill>
                  <a:srgbClr val="FF0000"/>
                </a:solidFill>
              </a:rPr>
              <a:t>·</a:t>
            </a:r>
            <a:r>
              <a:rPr lang="ja-JP" altLang="fr-FR">
                <a:solidFill>
                  <a:srgbClr val="FF0000"/>
                </a:solidFill>
              </a:rPr>
              <a:t>德</a:t>
            </a:r>
            <a:r>
              <a:rPr lang="fr-FR" altLang="ja-JP" dirty="0">
                <a:solidFill>
                  <a:srgbClr val="FF0000"/>
                </a:solidFill>
              </a:rPr>
              <a:t>·</a:t>
            </a:r>
            <a:r>
              <a:rPr lang="ja-JP" altLang="fr-FR">
                <a:solidFill>
                  <a:srgbClr val="FF0000"/>
                </a:solidFill>
              </a:rPr>
              <a:t>托克维尔</a:t>
            </a:r>
          </a:p>
          <a:p>
            <a:r>
              <a:rPr lang="ja-JP" altLang="fr-FR">
                <a:solidFill>
                  <a:srgbClr val="FF0000"/>
                </a:solidFill>
              </a:rPr>
              <a:t>卡尔</a:t>
            </a:r>
            <a:r>
              <a:rPr lang="fr-FR" altLang="ja-JP" dirty="0">
                <a:solidFill>
                  <a:srgbClr val="FF0000"/>
                </a:solidFill>
              </a:rPr>
              <a:t>·</a:t>
            </a:r>
            <a:r>
              <a:rPr lang="ja-JP" altLang="fr-FR">
                <a:solidFill>
                  <a:srgbClr val="FF0000"/>
                </a:solidFill>
              </a:rPr>
              <a:t>马克思</a:t>
            </a:r>
          </a:p>
          <a:p>
            <a:r>
              <a:rPr lang="ja-JP" altLang="fr-FR">
                <a:solidFill>
                  <a:srgbClr val="FF0000"/>
                </a:solidFill>
              </a:rPr>
              <a:t>维弗雷多</a:t>
            </a:r>
            <a:r>
              <a:rPr lang="fr-FR" altLang="ja-JP" dirty="0">
                <a:solidFill>
                  <a:srgbClr val="FF0000"/>
                </a:solidFill>
              </a:rPr>
              <a:t>·</a:t>
            </a:r>
            <a:r>
              <a:rPr lang="ja-JP" altLang="fr-FR">
                <a:solidFill>
                  <a:srgbClr val="FF0000"/>
                </a:solidFill>
              </a:rPr>
              <a:t>帕累托</a:t>
            </a:r>
          </a:p>
          <a:p>
            <a:r>
              <a:rPr lang="ja-JP" altLang="fr-FR">
                <a:solidFill>
                  <a:srgbClr val="FF0000"/>
                </a:solidFill>
              </a:rPr>
              <a:t>埃米尔</a:t>
            </a:r>
            <a:r>
              <a:rPr lang="fr-FR" altLang="ja-JP" dirty="0">
                <a:solidFill>
                  <a:srgbClr val="FF0000"/>
                </a:solidFill>
              </a:rPr>
              <a:t>·</a:t>
            </a:r>
            <a:r>
              <a:rPr lang="ja-JP" altLang="fr-FR">
                <a:solidFill>
                  <a:srgbClr val="FF0000"/>
                </a:solidFill>
              </a:rPr>
              <a:t>涂尔干</a:t>
            </a:r>
          </a:p>
          <a:p>
            <a:r>
              <a:rPr lang="ja-JP" altLang="fr-FR">
                <a:solidFill>
                  <a:srgbClr val="FF0000"/>
                </a:solidFill>
              </a:rPr>
              <a:t>格奥尔格</a:t>
            </a:r>
            <a:r>
              <a:rPr lang="fr-FR" altLang="ja-JP" dirty="0">
                <a:solidFill>
                  <a:srgbClr val="FF0000"/>
                </a:solidFill>
              </a:rPr>
              <a:t>·</a:t>
            </a:r>
            <a:r>
              <a:rPr lang="ja-JP" altLang="fr-FR">
                <a:solidFill>
                  <a:srgbClr val="FF0000"/>
                </a:solidFill>
              </a:rPr>
              <a:t>齐美尔</a:t>
            </a:r>
          </a:p>
          <a:p>
            <a:r>
              <a:rPr lang="ja-JP" altLang="fr-FR">
                <a:solidFill>
                  <a:srgbClr val="FF0000"/>
                </a:solidFill>
              </a:rPr>
              <a:t>马克斯</a:t>
            </a:r>
            <a:r>
              <a:rPr lang="fr-FR" altLang="ja-JP" dirty="0">
                <a:solidFill>
                  <a:srgbClr val="FF0000"/>
                </a:solidFill>
              </a:rPr>
              <a:t>·</a:t>
            </a:r>
            <a:r>
              <a:rPr lang="ja-JP" altLang="fr-FR">
                <a:solidFill>
                  <a:srgbClr val="FF0000"/>
                </a:solidFill>
              </a:rPr>
              <a:t>韦伯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3155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3CAABD-EBA5-1231-53B4-DFBC0C020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Auguste Comte (1798-1857) 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B820D1F-DE90-900C-108E-19805BFD7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413" y="0"/>
            <a:ext cx="2251587" cy="3257909"/>
          </a:xfrm>
          <a:prstGeom prst="rect">
            <a:avLst/>
          </a:prstGeom>
        </p:spPr>
      </p:pic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70C10DC-7F0B-9B07-A057-10156A975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Ce qu’il cherche : fonder une </a:t>
            </a:r>
            <a:r>
              <a:rPr lang="fr-FR" altLang="fr-FR" i="1" dirty="0">
                <a:solidFill>
                  <a:srgbClr val="00B050"/>
                </a:solidFill>
                <a:latin typeface="Arial" panose="020B0604020202020204" pitchFamily="34" charset="0"/>
              </a:rPr>
              <a:t>science de la société</a:t>
            </a:r>
            <a:r>
              <a:rPr lang="fr-FR" altLang="fr-FR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fr-FR" altLang="fr-FR" dirty="0">
                <a:latin typeface="Arial" panose="020B0604020202020204" pitchFamily="34" charset="0"/>
              </a:rPr>
              <a:t>sur le modèle des sciences de la nature (positivisme).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Idées clés :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la société obéit à des </a:t>
            </a:r>
            <a:r>
              <a:rPr lang="fr-FR" altLang="fr-FR" dirty="0">
                <a:solidFill>
                  <a:srgbClr val="00B050"/>
                </a:solidFill>
                <a:latin typeface="Arial" panose="020B0604020202020204" pitchFamily="34" charset="0"/>
              </a:rPr>
              <a:t>régularités</a:t>
            </a:r>
            <a:r>
              <a:rPr lang="fr-FR" altLang="fr-FR" dirty="0">
                <a:latin typeface="Arial" panose="020B0604020202020204" pitchFamily="34" charset="0"/>
              </a:rPr>
              <a:t> (des “lois” du social)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la connaissance doit être fondée sur </a:t>
            </a:r>
            <a:r>
              <a:rPr lang="fr-FR" altLang="fr-FR" dirty="0">
                <a:solidFill>
                  <a:srgbClr val="00B050"/>
                </a:solidFill>
                <a:latin typeface="Arial" panose="020B0604020202020204" pitchFamily="34" charset="0"/>
              </a:rPr>
              <a:t>l’observation et la comparaison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Concept repère : “ordre et progrès” (comprendre pour organiser).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Ce que ça change : la </a:t>
            </a:r>
            <a:r>
              <a:rPr lang="fr-FR" altLang="fr-FR" dirty="0">
                <a:solidFill>
                  <a:srgbClr val="00B050"/>
                </a:solidFill>
                <a:latin typeface="Arial" panose="020B0604020202020204" pitchFamily="34" charset="0"/>
              </a:rPr>
              <a:t>société devient un objet de science</a:t>
            </a:r>
            <a:r>
              <a:rPr lang="fr-FR" altLang="fr-FR" dirty="0">
                <a:latin typeface="Arial" panose="020B0604020202020204" pitchFamily="34" charset="0"/>
              </a:rPr>
              <a:t>, pas seulement de morale ou de philosophie.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À retenir : mesurer et comparer des phénomènes sociaux (ex. inégalités, délinquance, santé) pour guider l’action publique.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Ouvrage repère : Cours de philosophie positive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48802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A49BE8-FF60-4751-F752-DABF1CE67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Auguste Comte : l’opinion publique 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F78E1A-E436-C66A-93DB-200CCDECC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Pourquoi il s’y intéresse ? 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Contexte d’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instabilité politique et sociale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: comment reconstruire une société « organisée » après crises et conflits ?</a:t>
            </a:r>
          </a:p>
          <a:p>
            <a:pPr lvl="1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Problème pratique : </a:t>
            </a:r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un pouvoir n’est durable que si une opinion commune le soutient.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Idée centrale (ce que « fait » l’opinion publique)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L’opinion publique n’est pas un simple « bruit » : elle est un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fait social central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qui exprime et stabilise des principes collectifs. </a:t>
            </a:r>
          </a:p>
          <a:p>
            <a:pPr lvl="1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Elle relie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savoir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: « savoir pour prévoir/pouvoir » ne suffit pas, il faut aussi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faire savoir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(diffuser, partager) pour rendre l’action collective possible. </a:t>
            </a:r>
          </a:p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Comment elle se construit (mécanisme)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Par la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diffusion des connaissances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et une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autorité morale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(le « pouvoir spirituel ») qui oriente les convictions, plus par persuasion que par contrainte. </a:t>
            </a:r>
          </a:p>
          <a:p>
            <a:pPr lvl="1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prolétariat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est pensé comme un acteur important de cette opinion (relais/formation de l’opinion publique). </a:t>
            </a:r>
          </a:p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Exemple contemporain (pour rendre concret) :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une politique de santé (vaccination, prévention) ou de sécurité routière :</a:t>
            </a:r>
          </a:p>
          <a:p>
            <a:pPr lvl="1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données scientifiques + mesures =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insuffisants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sans confiance, relais, pédagogie</a:t>
            </a:r>
          </a:p>
          <a:p>
            <a:pPr lvl="1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l’efficacité dépend aussi de l’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opinion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(adhésion, contestation, rumeurs, crédibilité des institutions). </a:t>
            </a:r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(Pour Comte : l’action publique a besoin d’une base d’opinion stabilisée.)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3958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841C88-5168-9515-9059-F84F609C1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Alexis de Tocqueville (1805-1859)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DA523F-677C-EAA4-496B-AF49CA570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Objet central : la </a:t>
            </a:r>
            <a:r>
              <a:rPr lang="fr-FR" altLang="fr-FR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démocratie comme fait social </a:t>
            </a: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(égalité des conditions, mœurs, institutions).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Idées clés :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l’égalité progresse, mais elle a des </a:t>
            </a:r>
            <a:r>
              <a:rPr lang="fr-FR" altLang="fr-FR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effets ambivalents </a:t>
            </a: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(individualisme, conformisme)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importance des associations et des </a:t>
            </a:r>
            <a:r>
              <a:rPr lang="fr-FR" altLang="fr-FR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contre-pouvoirs</a:t>
            </a: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 pour éviter le “despotisme doux”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Méthode : observation </a:t>
            </a:r>
            <a:r>
              <a:rPr lang="fr-FR" altLang="fr-FR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comparative</a:t>
            </a: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, attention aux institutions et aux pratiques (mœurs).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À retenir : comprendre comment les réseaux associatifs / syndicaux / collectifs protègent une démocratie vivante.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Ouvrage repère : De la démocratie en Amérique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665C8BF-4F4B-01A7-9104-175B77CFA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03" y="0"/>
            <a:ext cx="2163097" cy="289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422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C27527-1C8F-DF9B-DF38-2FB2E9C3A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Alexis de Tocqueville : les associations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5684DD-2E1B-7AA9-439D-2CFF825AA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Problème de départ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En démocratie, l’égalité progresse… mais elle peut produire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isolement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individualisme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Risque : une majorité conformiste + un État qui fait « tout » → affaiblissement de l’esprit civique.</a:t>
            </a: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Thèse (idée centrale)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associations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(civiques, religieuses, professionnelles, locales…) sont une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condition de la liberté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Elles forment des citoyens capables d’agir ensemble : c’est une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« école » de la participation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Mécanisme sociologique des associations 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Elles créent des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liens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entre individus (contre l’isolement)</a:t>
            </a:r>
          </a:p>
          <a:p>
            <a:pPr lvl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Apprennent des compétences démocratiques (débat, compromis, organisation)</a:t>
            </a:r>
          </a:p>
          <a:p>
            <a:pPr lvl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Constituent des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contre-pouvoirs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face à l’État et à la majorité</a:t>
            </a: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Exemples contemporains (pour ancrer)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Syndicats, associations étudiantes, collectifs de quartier, ONG, clubs sportifs/culturels.</a:t>
            </a:r>
          </a:p>
          <a:p>
            <a:pPr lvl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Même en ligne : pétitions, collectifs, entraide… (avec la question de la durée et de l’engagement réel).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46900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03C65C-FF04-863D-8D7D-2DBE6D121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Film : La sociologie est un sport de combat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1B51E8-7E0B-72E6-9B9D-801F0A8E7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https://www.youtube.com/watch?v=VZWo-ccPvGA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7695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, logiciel, nombr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A576A738-8290-E6BE-4A48-19DFE7B8E4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2193" t="12392" r="11095" b="12247"/>
          <a:stretch>
            <a:fillRect/>
          </a:stretch>
        </p:blipFill>
        <p:spPr>
          <a:xfrm>
            <a:off x="772510" y="32417"/>
            <a:ext cx="10646979" cy="6793165"/>
          </a:xfrm>
        </p:spPr>
      </p:pic>
    </p:spTree>
    <p:extLst>
      <p:ext uri="{BB962C8B-B14F-4D97-AF65-F5344CB8AC3E}">
        <p14:creationId xmlns:p14="http://schemas.microsoft.com/office/powerpoint/2010/main" val="3809187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ED8BB3-1770-D5F5-5FD6-3B6A9F4B5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sociologie : comprendre le monde social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F0085A-C768-CDFB-250C-814BDF9E8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r-FR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dirty="0">
                <a:latin typeface="Arial" panose="020B0604020202020204" pitchFamily="34" charset="0"/>
              </a:rPr>
              <a:t> Discipline des sciences sociales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r-FR" altLang="fr-FR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dirty="0">
                <a:latin typeface="Arial" panose="020B0604020202020204" pitchFamily="34" charset="0"/>
              </a:rPr>
              <a:t> Étudie comportements, groupes, institutions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r-FR" altLang="fr-FR" dirty="0"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dirty="0">
                <a:latin typeface="Arial" panose="020B0604020202020204" pitchFamily="34" charset="0"/>
              </a:rPr>
              <a:t> Cherche à comprendre normes, inégalités, changements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b="1" dirty="0"/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b="1" dirty="0"/>
              <a:t>Exemple 1 :</a:t>
            </a:r>
            <a:r>
              <a:rPr lang="fr-FR" dirty="0"/>
              <a:t> pourquoi, dans une même ville, certains quartiers concentrent plus de chômage que d’autres ?</a:t>
            </a:r>
            <a:br>
              <a:rPr lang="fr-FR" dirty="0"/>
            </a:br>
            <a:r>
              <a:rPr lang="fr-FR" b="1" dirty="0"/>
              <a:t>Exemple 2 :</a:t>
            </a:r>
            <a:r>
              <a:rPr lang="fr-FR" dirty="0"/>
              <a:t> comment les règles implicites (dire bonjour, se tenir en cours) varient selon les milieux ?</a:t>
            </a:r>
            <a:endParaRPr lang="fr-FR" altLang="fr-FR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r-FR" altLang="fr-F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044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979238-B2FD-72BF-C1D9-D95D88AA1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Définition simple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CA086E9-224D-54AB-E646-2F16BFB412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889594"/>
            <a:ext cx="109220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Étude scientifique 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 la vie en société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Observe : interactions, normes, valeurs, règles sociales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Explique : pourquoi les comportements varient selon les contextes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fr-FR" altLang="fr-FR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b="1" dirty="0"/>
              <a:t>Exemple 1 :</a:t>
            </a:r>
            <a:r>
              <a:rPr lang="fr-FR" dirty="0"/>
              <a:t> étudier scientifiquement pourquoi certains jeunes votent plus que d’autres (enquête + statistiques).</a:t>
            </a:r>
            <a:br>
              <a:rPr lang="fr-FR" dirty="0"/>
            </a:br>
            <a:r>
              <a:rPr lang="fr-FR" b="1" dirty="0"/>
              <a:t>Exemple 2 :</a:t>
            </a:r>
            <a:r>
              <a:rPr lang="fr-FR" dirty="0"/>
              <a:t> comprendre comment un groupe d’amis fixe des normes (blagues acceptées, styles, comportements).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49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87DC5C-1FD3-85CE-9E51-C96B270EF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Ce que la sociologie observe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1F0A131-E45C-94A4-67A3-C7286427A4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492918"/>
            <a:ext cx="109474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Famille, école, travail, religion, politique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Genre, classes sociales, migrations, discriminations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Médias, réseaux sociaux, cultures et modes de vie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fr-FR" altLang="fr-FR" sz="32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sz="3200" b="1" dirty="0"/>
              <a:t>Exemple 1 :</a:t>
            </a:r>
            <a:r>
              <a:rPr lang="fr-FR" sz="3200" dirty="0"/>
              <a:t> le recrutement en stage : quels profils obtiennent le plus de réponses et pourquoi ?</a:t>
            </a:r>
            <a:br>
              <a:rPr lang="fr-FR" sz="3200" dirty="0"/>
            </a:br>
            <a:r>
              <a:rPr lang="fr-FR" sz="3200" b="1" dirty="0"/>
              <a:t>Exemple 2 :</a:t>
            </a:r>
            <a:r>
              <a:rPr lang="fr-FR" sz="3200" dirty="0"/>
              <a:t> l’usage d’Instagram/</a:t>
            </a:r>
            <a:r>
              <a:rPr lang="fr-FR" sz="3200" dirty="0" err="1"/>
              <a:t>TikTok</a:t>
            </a:r>
            <a:r>
              <a:rPr lang="fr-FR" sz="3200" dirty="0"/>
              <a:t> : qui publie quoi, et quelles normes de “bonne image” circulent ?</a:t>
            </a:r>
            <a:endParaRPr kumimoji="0" lang="fr-FR" alt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708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1106D-ABA6-5ECC-BDB1-17DB96DC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/>
              <a:t>Sujets d’enquête des étudiants : </a:t>
            </a:r>
            <a:br>
              <a:rPr lang="fr-FR" sz="2800" dirty="0"/>
            </a:br>
            <a:r>
              <a:rPr lang="fr-FR" sz="2400" dirty="0"/>
              <a:t>A faire : reprendre les Q? développées : quand, où, qui, comment, lequel, etc. </a:t>
            </a:r>
            <a:br>
              <a:rPr lang="fr-FR" sz="2800" dirty="0"/>
            </a:br>
            <a:r>
              <a:rPr lang="fr-FR" sz="2800" b="1" dirty="0">
                <a:solidFill>
                  <a:srgbClr val="FF0000"/>
                </a:solidFill>
              </a:rPr>
              <a:t>Soyez curieux !!</a:t>
            </a:r>
            <a:r>
              <a:rPr lang="fr-FR" sz="2800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4EBB48-74FA-ED73-0EB2-3771E805F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1599"/>
            <a:ext cx="10515600" cy="4351338"/>
          </a:xfrm>
        </p:spPr>
        <p:txBody>
          <a:bodyPr>
            <a:normAutofit fontScale="55000" lnSpcReduction="20000"/>
          </a:bodyPr>
          <a:lstStyle/>
          <a:p>
            <a:r>
              <a:rPr lang="fr-FR" dirty="0"/>
              <a:t>Est-ce que l’usage des réseaux sociaux a une relation avec la diminution des exigences esthétiques ?</a:t>
            </a:r>
          </a:p>
          <a:p>
            <a:r>
              <a:rPr lang="fr-FR" dirty="0"/>
              <a:t>Est-ce que les enfants uniques surprotégés sont plus ou moins heureux que les autres ? </a:t>
            </a:r>
          </a:p>
          <a:p>
            <a:r>
              <a:rPr lang="fr-FR" dirty="0"/>
              <a:t>Relations entre type d’habitation et relations de voisinage (hier et aujourd’hui) ?</a:t>
            </a:r>
          </a:p>
          <a:p>
            <a:r>
              <a:rPr lang="fr-FR" dirty="0"/>
              <a:t>Quel est le « juste » salaire des fonctionnaires ? </a:t>
            </a:r>
          </a:p>
          <a:p>
            <a:r>
              <a:rPr lang="fr-FR" dirty="0"/>
              <a:t>Peut-on justifier la discrimination en cas d’écart à la norme ?</a:t>
            </a:r>
          </a:p>
          <a:p>
            <a:r>
              <a:rPr lang="fr-FR" dirty="0"/>
              <a:t>Dans l’industrie des idoles comment les fans se construisent des valeurs personnelles à travers des dépenses émotionnelles ?</a:t>
            </a:r>
          </a:p>
          <a:p>
            <a:r>
              <a:rPr lang="fr-FR" dirty="0"/>
              <a:t>Les réseaux sociaux et les styles vestimentaires : uniformisation ?     </a:t>
            </a:r>
          </a:p>
          <a:p>
            <a:r>
              <a:rPr lang="fr-FR" dirty="0"/>
              <a:t>Relation entre statut des femmes et taux de fécondité. </a:t>
            </a:r>
          </a:p>
          <a:p>
            <a:r>
              <a:rPr lang="fr-FR" dirty="0"/>
              <a:t>Mise en concurrence entre productivité et préservation de l’environnement. </a:t>
            </a:r>
          </a:p>
          <a:p>
            <a:r>
              <a:rPr lang="fr-FR" dirty="0"/>
              <a:t>Quelles relations entre usages des réseaux sociaux et niveau d’éducation ? </a:t>
            </a:r>
          </a:p>
          <a:p>
            <a:r>
              <a:rPr lang="fr-FR" dirty="0"/>
              <a:t>Comportements individuels : entre liberté et contraintes sociales </a:t>
            </a:r>
          </a:p>
          <a:p>
            <a:r>
              <a:rPr lang="fr-FR" dirty="0"/>
              <a:t>Quelles carrières professionnelles après des études universitaires en sociologie ? </a:t>
            </a:r>
          </a:p>
          <a:p>
            <a:r>
              <a:rPr lang="fr-FR" dirty="0"/>
              <a:t>En quoi les relations de voisinage jouent sur la qualité de vie ? </a:t>
            </a:r>
          </a:p>
          <a:p>
            <a:r>
              <a:rPr lang="fr-FR" dirty="0"/>
              <a:t>Est-ce que la rencontre de normes distinctes (xxx) fait évoluer les normes ? </a:t>
            </a:r>
          </a:p>
        </p:txBody>
      </p:sp>
    </p:spTree>
    <p:extLst>
      <p:ext uri="{BB962C8B-B14F-4D97-AF65-F5344CB8AC3E}">
        <p14:creationId xmlns:p14="http://schemas.microsoft.com/office/powerpoint/2010/main" val="1619385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07F533-CD20-E363-101B-5D5B88D3E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Sorties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A40390-A466-98C7-5D22-F0E8D4B4E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rgbClr val="00B050"/>
                </a:solidFill>
              </a:rPr>
              <a:t>Est-ce que l’art vous intéresse ? </a:t>
            </a:r>
          </a:p>
          <a:p>
            <a:r>
              <a:rPr lang="fr-FR" dirty="0"/>
              <a:t>Est-ce que la </a:t>
            </a:r>
            <a:r>
              <a:rPr lang="fr-FR" dirty="0">
                <a:solidFill>
                  <a:srgbClr val="FF0000"/>
                </a:solidFill>
              </a:rPr>
              <a:t>presse</a:t>
            </a:r>
            <a:r>
              <a:rPr lang="fr-FR" dirty="0"/>
              <a:t> / le journalisme est quelque chose à explorer ? </a:t>
            </a:r>
          </a:p>
          <a:p>
            <a:pPr marL="0" indent="0">
              <a:buNone/>
            </a:pPr>
            <a:r>
              <a:rPr lang="fr-FR" dirty="0"/>
              <a:t>LA DEPECHE DU MIDI  </a:t>
            </a:r>
          </a:p>
          <a:p>
            <a:r>
              <a:rPr lang="fr-FR" dirty="0"/>
              <a:t>Et </a:t>
            </a:r>
            <a:r>
              <a:rPr lang="fr-FR" dirty="0">
                <a:solidFill>
                  <a:srgbClr val="FF0000"/>
                </a:solidFill>
              </a:rPr>
              <a:t>l’industrie aéronautique</a:t>
            </a:r>
            <a:r>
              <a:rPr lang="fr-FR" dirty="0"/>
              <a:t> ? </a:t>
            </a:r>
          </a:p>
          <a:p>
            <a:r>
              <a:rPr lang="fr-FR" dirty="0"/>
              <a:t>Comprenez-vous l’organisation du </a:t>
            </a:r>
            <a:r>
              <a:rPr lang="fr-FR" dirty="0">
                <a:solidFill>
                  <a:srgbClr val="FF0000"/>
                </a:solidFill>
              </a:rPr>
              <a:t>sport</a:t>
            </a:r>
            <a:r>
              <a:rPr lang="fr-FR" dirty="0"/>
              <a:t> ? STADE TOULOUSAIN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43131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1872</TotalTime>
  <Words>3651</Words>
  <Application>Microsoft Macintosh PowerPoint</Application>
  <PresentationFormat>Grand écran</PresentationFormat>
  <Paragraphs>276</Paragraphs>
  <Slides>39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Thème Office</vt:lpstr>
      <vt:lpstr>Introduction à la sociologie 社会学导论</vt:lpstr>
      <vt:lpstr>Présentation PowerPoint</vt:lpstr>
      <vt:lpstr>Présentation PowerPoint</vt:lpstr>
      <vt:lpstr>Présentation PowerPoint</vt:lpstr>
      <vt:lpstr>La sociologie : comprendre le monde social</vt:lpstr>
      <vt:lpstr>Définition simple</vt:lpstr>
      <vt:lpstr>Ce que la sociologie observe</vt:lpstr>
      <vt:lpstr>Sujets d’enquête des étudiants :  A faire : reprendre les Q? développées : quand, où, qui, comment, lequel, etc.  Soyez curieux !! </vt:lpstr>
      <vt:lpstr>Sorties ? </vt:lpstr>
      <vt:lpstr>Idée clé : l’individuel est aussi social</vt:lpstr>
      <vt:lpstr>Les questions sociologiques</vt:lpstr>
      <vt:lpstr>Méthodes : enquêter</vt:lpstr>
      <vt:lpstr>Exemple : inégalités scolaires</vt:lpstr>
      <vt:lpstr>Ce que la sociologie n’est pas</vt:lpstr>
      <vt:lpstr>À quoi ça sert ?</vt:lpstr>
      <vt:lpstr>Quiz </vt:lpstr>
      <vt:lpstr>La sociologie : c’est des auteurs… mais lesquels ? </vt:lpstr>
      <vt:lpstr>La sociologie : c’est des méthodes, mais elles existent ailleurs </vt:lpstr>
      <vt:lpstr>La sociologie : c’est des théories, mais elles sont en concurrence  </vt:lpstr>
      <vt:lpstr>La sociologie : quels résultats ? </vt:lpstr>
      <vt:lpstr>En bref… </vt:lpstr>
      <vt:lpstr>Depuis quand la sociologie existe ? </vt:lpstr>
      <vt:lpstr>Depuis quand la sociologie existe ? </vt:lpstr>
      <vt:lpstr>Depuis quand la sociologie existe ? </vt:lpstr>
      <vt:lpstr>Pourquoi la datation est un enjeu ?</vt:lpstr>
      <vt:lpstr>Si on la fait commencer dans l’Antiquité</vt:lpstr>
      <vt:lpstr>Si on la fait commencer à la Renaissance (XVe–XVIe)</vt:lpstr>
      <vt:lpstr>Si on la fait commencer aux Lumières (XVIIIe)</vt:lpstr>
      <vt:lpstr>Si on la fait commencer au XIXe siècle</vt:lpstr>
      <vt:lpstr>En quoi la localisation est un enjeu ? </vt:lpstr>
      <vt:lpstr>En quoi la localisation est un enjeu ? </vt:lpstr>
      <vt:lpstr>En quoi la localisation est un enjeu ? </vt:lpstr>
      <vt:lpstr>Consignes : travail personnel </vt:lpstr>
      <vt:lpstr>Les 7 auteurs fondateurs </vt:lpstr>
      <vt:lpstr>Auguste Comte (1798-1857) </vt:lpstr>
      <vt:lpstr>Auguste Comte : l’opinion publique  </vt:lpstr>
      <vt:lpstr>Alexis de Tocqueville (1805-1859)</vt:lpstr>
      <vt:lpstr>Alexis de Tocqueville : les associations</vt:lpstr>
      <vt:lpstr>Film : La sociologie est un sport de combat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Sociologie</dc:title>
  <dc:creator>Utilisateur de Microsoft Office</dc:creator>
  <cp:lastModifiedBy>Michel Catlla</cp:lastModifiedBy>
  <cp:revision>61</cp:revision>
  <dcterms:created xsi:type="dcterms:W3CDTF">2019-01-22T13:04:27Z</dcterms:created>
  <dcterms:modified xsi:type="dcterms:W3CDTF">2026-03-10T16:25:07Z</dcterms:modified>
</cp:coreProperties>
</file>