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71" r:id="rId3"/>
    <p:sldId id="272" r:id="rId4"/>
    <p:sldId id="256" r:id="rId5"/>
    <p:sldId id="257" r:id="rId6"/>
    <p:sldId id="259" r:id="rId7"/>
    <p:sldId id="260" r:id="rId8"/>
    <p:sldId id="261" r:id="rId9"/>
    <p:sldId id="262" r:id="rId10"/>
    <p:sldId id="269" r:id="rId11"/>
    <p:sldId id="264" r:id="rId12"/>
    <p:sldId id="265" r:id="rId13"/>
    <p:sldId id="266" r:id="rId14"/>
    <p:sldId id="267" r:id="rId15"/>
    <p:sldId id="268" r:id="rId16"/>
    <p:sldId id="273" r:id="rId17"/>
    <p:sldId id="274" r:id="rId18"/>
  </p:sldIdLst>
  <p:sldSz cx="12192000" cy="6858000"/>
  <p:notesSz cx="7099300" cy="10234613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78670" autoAdjust="0"/>
  </p:normalViewPr>
  <p:slideViewPr>
    <p:cSldViewPr snapToGrid="0">
      <p:cViewPr varScale="1">
        <p:scale>
          <a:sx n="67" d="100"/>
          <a:sy n="67" d="100"/>
        </p:scale>
        <p:origin x="11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5285"/>
    </p:cViewPr>
  </p:sorterViewPr>
  <p:notesViewPr>
    <p:cSldViewPr snapToGrid="0">
      <p:cViewPr varScale="1">
        <p:scale>
          <a:sx n="89" d="100"/>
          <a:sy n="89" d="100"/>
        </p:scale>
        <p:origin x="30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 rtl="0"/>
            <a:fld id="{F9C801BB-FD05-48A6-96CC-BEDE470E66A8}" type="datetime1">
              <a:rPr lang="fr-FR" smtClean="0"/>
              <a:t>04/04/2019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B2977E94-A6AB-4E02-8E43-E89F9CF475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 rtl="0"/>
            <a:fld id="{91101F89-C3C8-411F-AC4E-FE0C6D481D1D}" type="datetime1">
              <a:rPr lang="fr-FR" noProof="0" smtClean="0"/>
              <a:t>04/04/2019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DED491D0-8E1B-49C7-849B-A28568D9449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multimodal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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nécessité d’un traitement cognitif pour intégrer des informations issues de médias variés (explications verbales, illustrations, animations, vidéos)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noProof="0" smtClean="0"/>
              <a:t>5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0670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PréAO : difficultés du point de vue cognitif 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labilité des informations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ralentissement du traitement impossible en cas de difficultés de compréhension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impossibilité de reconfrontation immédiate à l’information par réécoute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nombre souvent élevé d’informations présentées à l’écran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taux relativement rapide de présentation des informations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D’où un risque de surcharge cognitive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noProof="0" smtClean="0"/>
              <a:t>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9478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diapositive trop dense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point de vue textuel provoquerait une désynchronisation du traitement des sources écrites et orales.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diaporamas peuvent renforcer l’attention en guidant vers les éléments importants à l’aide de signaux visuels notamment lorsque le diagramme est complexe en stimulant par l’usage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pointeur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est un des dispositif les plus efficaces de mise en avant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couleurs et d’illustrations, lesquelles doivent bien sûr être utiles aux apprentissages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clignotement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indices non pertinents risquent d’avoir des effets exactement inverses en capturant l’attention :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illustrations décoratives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l’animation non synchrone au discours de phrases ou d’images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noProof="0" smtClean="0"/>
              <a:t>7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6538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diaporamas peuvent renforcer la mémorisation grâce à l’effet de redondance quand les images (dessin, objet, schéma, photo,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etc.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sont en relation avec le discours ou complète celui-ci.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Mais, pour une diapositive de 12 lignes, le commentaire oral entraîne une mémorisation immédiate significativement inférieure à sa lecture en silence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présentation séquentielle d’un schéma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peut…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noProof="0" smtClean="0"/>
              <a:t>8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177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présentation séquentielle d’un schéma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peut…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favoriser la segmentation en mémoire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permettre d’introduire progressivement l’information visuelle et guider sa lecture.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faciliter le traitement synchrone des sources d’informations en facilitant la recherche visuelle.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L’apprentissage est facilité par la présence de résumés, de plans et de titres ou de marquages typographiques (gras, soulignement, couleur). Ces effets de structuration sont utilisables à l’oral (« ce point est important »), mais aussi sur l’écran.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noProof="0" smtClean="0"/>
              <a:t>10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97832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diaporamas peuvent renforcer la compréhension :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la redondance partielle introduite grâce à un résumé des éléments essentiels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les présentations séquentielles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la visualisation de phénomènes ou concepts difficilement exprimables par des mots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la présentation concrète de détails inaccessibles (images scientifiques, vues au microscope,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etc.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de ce qui n'existe plus ou encore de ce qui n'est pas disponible au grand public (oeuvres d'art, données de recherches, etc.).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fidélité sémantique (qui va indiquer si le sens de l'information est conservé) est renforcée lorsque les informations sont écrites sur le diaporama (noms propres, termes nouveaux, formules chimiques)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noProof="0" smtClean="0"/>
              <a:t>11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9187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illustrations (non « décoratives ») sont un bon complément de l’explication verbale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L’usage d’illustrations dynamiques doit être limité mais elles peuvent avoir des effets positifs lorsqu’elles sont utilisées pour expliquer un matériel lui-même dynamique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noProof="0" smtClean="0"/>
              <a:t>12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5258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combinaisons de couleurs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fort contraste positif (noir sur blanc, bleu sur blanc, bleu sur jaune) sont préférées des utilisateurs et entraînent globalement de meilleures performances.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(deux voire trois par diapo) sans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serif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entraînent des effets positifs sur la lisibilité perçue et la satisfaction, mais pas sur la rapidité de lecture.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Casse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les minuscules sont plus lisibles que les majuscules.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italique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moins lisible que le romain.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noProof="0" smtClean="0"/>
              <a:t>13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7285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invGray"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dirty="0"/>
              <a:t>Modifiez le style des sous-titres du masque</a:t>
            </a:r>
          </a:p>
        </p:txBody>
      </p:sp>
      <p:sp>
        <p:nvSpPr>
          <p:cNvPr id="11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7FC4BDF-DF5F-4641-B77E-6232AAB7B3D8}" type="datetime1">
              <a:rPr lang="fr-FR" smtClean="0"/>
              <a:t>04/04/2019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B19239-240C-4EBE-A4F1-1B07FBDE2BE9}" type="datetime1">
              <a:rPr lang="fr-FR" smtClean="0"/>
              <a:t>04/04/2019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>
            <a:lvl1pPr>
              <a:defRPr/>
            </a:lvl1pPr>
          </a:lstStyle>
          <a:p>
            <a:fld id="{E68EDAA0-3E02-46E3-93DC-D219EB93380A}" type="datetime1">
              <a:rPr lang="fr-FR" smtClean="0"/>
              <a:t>04/04/2019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BBAD6-F8FE-42A1-B327-0EF6E9F9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66343"/>
            <a:ext cx="11413284" cy="1362113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0CAA40-B15A-4C0E-8299-DD0FCC338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1" y="2190749"/>
            <a:ext cx="11413284" cy="3986213"/>
          </a:xfrm>
        </p:spPr>
        <p:txBody>
          <a:bodyPr>
            <a:normAutofit/>
          </a:bodyPr>
          <a:lstStyle>
            <a:lvl1pPr>
              <a:defRPr sz="2800"/>
            </a:lvl1pPr>
            <a:lvl2pPr marL="685800" indent="-228600">
              <a:buFont typeface="Wingdings" panose="05000000000000000000" pitchFamily="2" charset="2"/>
              <a:buChar char="Ø"/>
              <a:defRPr sz="2800"/>
            </a:lvl2pPr>
            <a:lvl3pPr marL="1143000" indent="-228600">
              <a:buFont typeface="Arial" panose="020B0604020202020204" pitchFamily="34" charset="0"/>
              <a:buChar char="•"/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38748A-B4C6-44A6-A2C8-5425188F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0412" y="6356692"/>
            <a:ext cx="1971947" cy="365125"/>
          </a:xfrm>
        </p:spPr>
        <p:txBody>
          <a:bodyPr/>
          <a:lstStyle/>
          <a:p>
            <a:fld id="{4F25045F-4AEA-4F56-BFDC-F7997F317AFA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C034D1-6085-4761-9AE8-B4CD901A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2359" y="6356692"/>
            <a:ext cx="56877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419D1C-0B7C-47BE-BC9A-9180ECB2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0146" y="6356692"/>
            <a:ext cx="1968898" cy="365125"/>
          </a:xfrm>
        </p:spPr>
        <p:txBody>
          <a:bodyPr/>
          <a:lstStyle/>
          <a:p>
            <a:fld id="{4147CA89-20B5-4381-BB79-20CF9ED99F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1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5D95F-988D-465E-974E-CF0346C7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6C14AF-C545-4036-9539-E08D1CEB9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7F09D-847A-42F3-B842-DD4CF94B9833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13EF7A-E51D-44F9-8A38-201584E2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23A86A-DAE2-4A24-BE91-14FBD9C2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C7584-804E-48FE-A79A-DD865894EE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06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9574" y="466343"/>
            <a:ext cx="9360310" cy="1362113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69574" y="2190749"/>
            <a:ext cx="9360310" cy="3986213"/>
          </a:xfrm>
        </p:spPr>
        <p:txBody>
          <a:bodyPr rtlCol="0">
            <a:normAutofit/>
          </a:bodyPr>
          <a:lstStyle>
            <a:lvl1pPr>
              <a:defRPr sz="2800"/>
            </a:lvl1pPr>
            <a:lvl2pPr marL="685800" indent="-228600">
              <a:buFont typeface="Arial" panose="020B0604020202020204" pitchFamily="34" charset="0"/>
              <a:buChar char="•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fr-FR" dirty="0"/>
              <a:t>Modifier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2101252" y="6421843"/>
            <a:ext cx="1971947" cy="365125"/>
          </a:xfrm>
        </p:spPr>
        <p:txBody>
          <a:bodyPr rtlCol="0"/>
          <a:lstStyle>
            <a:lvl1pPr>
              <a:defRPr/>
            </a:lvl1pPr>
          </a:lstStyle>
          <a:p>
            <a:fld id="{5FC56AB8-9DCC-46F8-A72F-23BDCE42C527}" type="datetime1">
              <a:rPr lang="fr-FR" smtClean="0"/>
              <a:t>04/04/2019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73199" y="6421843"/>
            <a:ext cx="5687786" cy="365125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760986" y="6421843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3970B7D-6F81-47AF-A509-3DEAA3242268}"/>
              </a:ext>
            </a:extLst>
          </p:cNvPr>
          <p:cNvSpPr txBox="1"/>
          <p:nvPr userDrawn="1"/>
        </p:nvSpPr>
        <p:spPr>
          <a:xfrm>
            <a:off x="166255" y="2190748"/>
            <a:ext cx="1971947" cy="39862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 marL="176213" lvl="0" indent="-176213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i="1" dirty="0"/>
              <a:t>Difficultés de la PréAO</a:t>
            </a:r>
          </a:p>
          <a:p>
            <a:pPr marL="176213" indent="-176213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i="1" dirty="0"/>
              <a:t>Attention</a:t>
            </a:r>
          </a:p>
          <a:p>
            <a:pPr marL="176213" indent="-176213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i="1" dirty="0"/>
              <a:t>Mémorisation</a:t>
            </a:r>
          </a:p>
          <a:p>
            <a:pPr marL="176213" indent="-176213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i="1" dirty="0"/>
              <a:t>Compréhension</a:t>
            </a:r>
          </a:p>
          <a:p>
            <a:pPr marL="176213" indent="-176213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i="1" dirty="0"/>
              <a:t>Illustrations</a:t>
            </a:r>
          </a:p>
          <a:p>
            <a:pPr marL="176213" indent="-176213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i="1" dirty="0"/>
              <a:t>Lisibilité</a:t>
            </a:r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5F5F5F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5F5F5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5F5F5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5F5F5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5F5F5F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invGray"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9EB2CDAD-DC82-47E9-B735-886311E88BDA}" type="datetime1">
              <a:rPr lang="fr-FR" smtClean="0"/>
              <a:t>04/04/2019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EE7E70-2296-4F63-A264-97C63FEC8256}" type="datetime1">
              <a:rPr lang="fr-FR" smtClean="0"/>
              <a:t>04/04/2019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BC3B24-41C4-4A5F-9C73-8D4F6953F4CE}" type="datetime1">
              <a:rPr lang="fr-FR" smtClean="0"/>
              <a:t>04/04/2019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39D476-F313-4B22-AC9A-0A0E36DBE9BE}" type="datetime1">
              <a:rPr lang="fr-FR" smtClean="0"/>
              <a:t>04/04/2019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441DD-547A-49B8-B707-582EC9168FFB}" type="datetime1">
              <a:rPr lang="fr-FR" smtClean="0"/>
              <a:t>04/04/2019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BFC651-0F23-44B2-9A05-7F2546A4A2E2}" type="datetime1">
              <a:rPr lang="fr-FR" smtClean="0"/>
              <a:t>04/04/2019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49AD39-7011-4D6E-AF0E-E790DB937A8C}" type="datetime1">
              <a:rPr lang="fr-FR" smtClean="0"/>
              <a:t>04/04/2019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  <a:p>
            <a:pPr lvl="5" rtl="0"/>
            <a:r>
              <a:rPr lang="fr-FR" dirty="0"/>
              <a:t>Sixième</a:t>
            </a:r>
          </a:p>
          <a:p>
            <a:pPr lvl="6" rtl="0"/>
            <a:r>
              <a:rPr lang="fr-FR" dirty="0"/>
              <a:t>Septième</a:t>
            </a:r>
          </a:p>
          <a:p>
            <a:pPr lvl="7" rtl="0"/>
            <a:r>
              <a:rPr lang="fr-FR" dirty="0"/>
              <a:t>Huitième</a:t>
            </a:r>
          </a:p>
          <a:p>
            <a:pPr lvl="8" rtl="0"/>
            <a:r>
              <a:rPr lang="fr-FR" dirty="0"/>
              <a:t>Neuvième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CC1AC04E-4A53-4FBC-8FF1-F3E292F6A637}" type="datetime1">
              <a:rPr lang="fr-FR" smtClean="0"/>
              <a:t>04/04/2019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2230D9-7081-4C57-ADBE-B85A9DC6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39DC69-5A8B-4303-BEFF-B7E1E2030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E5F2DF-5241-4759-82DB-D02D4F3EB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7F09D-847A-42F3-B842-DD4CF94B9833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6CDD7D-A463-4FAF-B700-4844CD1B9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485CB9-D540-4A2E-92F7-14B9076CB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C7584-804E-48FE-A79A-DD865894EE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99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8xskufu" TargetMode="External"/><Relationship Id="rId2" Type="http://schemas.openxmlformats.org/officeDocument/2006/relationships/hyperlink" Target="https://tinyurl.com/y2aoddq9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inyurl.com/y5t2jqk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univ-tlse2.fr/moodle-ent/mod/page/view.php?id=271244" TargetMode="External"/><Relationship Id="rId2" Type="http://schemas.openxmlformats.org/officeDocument/2006/relationships/hyperlink" Target="mailto:yves.cinotti@univ-tlse2.fr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44E9A7D-46DD-4016-B157-7FA4C475BB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cap="none" dirty="0"/>
              <a:t>Concevoir </a:t>
            </a:r>
            <a:br>
              <a:rPr lang="fr-FR" cap="none" dirty="0"/>
            </a:br>
            <a:r>
              <a:rPr lang="fr-FR" cap="none" dirty="0"/>
              <a:t>un diaporama efficace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E7476A3A-4E70-4BB4-9D15-35411AB523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cap="none" dirty="0">
                <a:solidFill>
                  <a:schemeClr val="bg1"/>
                </a:solidFill>
              </a:rPr>
              <a:t>…pour le présenter à des étudiants ou à des pairs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2DE979-E6C0-4D76-AD26-6CBAEE09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803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3AD35E-EB98-4582-BAE7-E5669542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Mémorisation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982C56-0444-4E59-A53C-83626B9A7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FR" dirty="0"/>
              <a:t>Renforcement de la mémorisation grâce à l’effet de redondance</a:t>
            </a:r>
          </a:p>
          <a:p>
            <a:pPr lvl="0"/>
            <a:r>
              <a:rPr lang="fr-FR" dirty="0"/>
              <a:t>La présentation séquentielle d’un schéma peut…</a:t>
            </a:r>
          </a:p>
          <a:p>
            <a:pPr lvl="1"/>
            <a:r>
              <a:rPr lang="fr-FR" dirty="0"/>
              <a:t>favoriser la segmentation en mémoire</a:t>
            </a:r>
          </a:p>
          <a:p>
            <a:pPr lvl="1"/>
            <a:r>
              <a:rPr lang="fr-FR" dirty="0"/>
              <a:t>permettre d’introduire progressivement l’information visuelle et guider sa lecture</a:t>
            </a:r>
          </a:p>
          <a:p>
            <a:pPr lvl="1"/>
            <a:r>
              <a:rPr lang="fr-FR" dirty="0"/>
              <a:t>faciliter le traitement synchrone des sources d’informations</a:t>
            </a:r>
          </a:p>
          <a:p>
            <a:pPr lvl="0"/>
            <a:r>
              <a:rPr lang="fr-FR" dirty="0"/>
              <a:t>L’apprentissage est facilité par la présence de :</a:t>
            </a:r>
          </a:p>
          <a:p>
            <a:pPr lvl="1"/>
            <a:r>
              <a:rPr lang="fr-FR" dirty="0"/>
              <a:t>résumés, plans et titres</a:t>
            </a:r>
          </a:p>
          <a:p>
            <a:pPr lvl="1"/>
            <a:r>
              <a:rPr lang="fr-FR" dirty="0"/>
              <a:t>marquages typographiques (gras, soulignement, couleur)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EE35-4C62-49C1-80A2-3E570DCA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A89-20B5-4381-BB79-20CF9ED99F33}" type="slidenum">
              <a:rPr lang="fr-FR" smtClean="0"/>
              <a:t>10</a:t>
            </a:fld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DBA0234-AB0E-4AF1-80E0-C8BC93E30CBB}"/>
              </a:ext>
            </a:extLst>
          </p:cNvPr>
          <p:cNvSpPr/>
          <p:nvPr/>
        </p:nvSpPr>
        <p:spPr>
          <a:xfrm>
            <a:off x="225364" y="3738355"/>
            <a:ext cx="1819469" cy="499290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RÃ©sultat de recherche d'images pour &quot;memorizing&quot;">
            <a:extLst>
              <a:ext uri="{FF2B5EF4-FFF2-40B4-BE49-F238E27FC236}">
                <a16:creationId xmlns:a16="http://schemas.microsoft.com/office/drawing/2014/main" id="{F87A5DD3-7AD5-48B6-B828-E111A0716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3009" y="2904917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2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E1911-53E6-4A26-ACD4-C4294F5C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Compréhension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7CCF90-B744-4460-8AEF-0813053FD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/>
              <a:t>Les diaporamas peuvent renforcer la compréhension :</a:t>
            </a:r>
          </a:p>
          <a:p>
            <a:pPr lvl="1"/>
            <a:r>
              <a:rPr lang="fr-FR"/>
              <a:t>par la redondance partielle introduite grâce à un résumé des éléments essentiels</a:t>
            </a:r>
          </a:p>
          <a:p>
            <a:pPr lvl="1"/>
            <a:r>
              <a:rPr lang="fr-FR"/>
              <a:t>par les présentations séquentielles</a:t>
            </a:r>
          </a:p>
          <a:p>
            <a:pPr lvl="1"/>
            <a:r>
              <a:rPr lang="fr-FR"/>
              <a:t>par la visualisation de phénomènes ou concepts difficilement exprimables par des mots</a:t>
            </a:r>
          </a:p>
          <a:p>
            <a:pPr lvl="1"/>
            <a:r>
              <a:rPr lang="fr-FR"/>
              <a:t>par la présentation concrète de détails inaccessibles</a:t>
            </a:r>
          </a:p>
          <a:p>
            <a:pPr lvl="0"/>
            <a:r>
              <a:rPr lang="fr-FR"/>
              <a:t>La fidélité sémantique est renforcée lorsque les informations sont écrites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1D567B-399C-4988-A862-29B39022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A89-20B5-4381-BB79-20CF9ED99F33}" type="slidenum">
              <a:rPr lang="fr-FR" smtClean="0"/>
              <a:t>11</a:t>
            </a:fld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2D7A0D5-CF7D-4AD5-BAB2-28911450554A}"/>
              </a:ext>
            </a:extLst>
          </p:cNvPr>
          <p:cNvSpPr/>
          <p:nvPr/>
        </p:nvSpPr>
        <p:spPr>
          <a:xfrm>
            <a:off x="193091" y="4308510"/>
            <a:ext cx="1819469" cy="499290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C328D0-4F5B-4EB4-B5FF-21039955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Illustration (non « décorative »)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EF24F8-3685-43BF-A6E9-ED0683655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574" y="2190749"/>
            <a:ext cx="6139725" cy="3986213"/>
          </a:xfrm>
        </p:spPr>
        <p:txBody>
          <a:bodyPr/>
          <a:lstStyle/>
          <a:p>
            <a:pPr lvl="0"/>
            <a:r>
              <a:rPr lang="fr-FR" dirty="0"/>
              <a:t>Un bon complément de l’explication verbale</a:t>
            </a:r>
          </a:p>
          <a:p>
            <a:pPr lvl="0"/>
            <a:r>
              <a:rPr lang="fr-FR" dirty="0"/>
              <a:t>Illustrations dynamiques : </a:t>
            </a:r>
          </a:p>
          <a:p>
            <a:pPr lvl="1"/>
            <a:r>
              <a:rPr lang="fr-FR" dirty="0"/>
              <a:t>usage limité </a:t>
            </a:r>
          </a:p>
          <a:p>
            <a:pPr lvl="1"/>
            <a:r>
              <a:rPr lang="fr-FR" dirty="0"/>
              <a:t>effets positifs pour expliquer un matériel dynamique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ED4ED2-E742-459E-B4C3-5E9C10D0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A89-20B5-4381-BB79-20CF9ED99F33}" type="slidenum">
              <a:rPr lang="fr-FR" smtClean="0"/>
              <a:t>12</a:t>
            </a:fld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ACD8B27-4D69-4507-ABDC-6A3DD9CA1CD9}"/>
              </a:ext>
            </a:extLst>
          </p:cNvPr>
          <p:cNvSpPr/>
          <p:nvPr/>
        </p:nvSpPr>
        <p:spPr>
          <a:xfrm>
            <a:off x="214607" y="4878665"/>
            <a:ext cx="1819469" cy="499290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C7D69E9-8E3A-4C27-9111-E407D70AC2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07" y="2565160"/>
            <a:ext cx="3258462" cy="31199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5E5F9F5-4691-4855-A978-53B3D3A65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2947987"/>
            <a:ext cx="42862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5E1F2-B3CF-41FA-AB52-3CCCC3FA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Lisibilité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F91246-CDA2-40CF-91CE-A898688EF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574" y="2190749"/>
            <a:ext cx="6532488" cy="398621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Les combinaisons de couleurs à fort contraste positif entraînent globalement de meilleures performances.</a:t>
            </a:r>
          </a:p>
          <a:p>
            <a:pPr lvl="0"/>
            <a:r>
              <a:rPr lang="fr-FR" dirty="0"/>
              <a:t>Les polices sans empattement entraînent des effets positifs sur la lisibilité perçue et la satisfaction, mais pas sur la rapidité de lecture</a:t>
            </a:r>
          </a:p>
          <a:p>
            <a:pPr lvl="0"/>
            <a:r>
              <a:rPr lang="fr-FR" dirty="0"/>
              <a:t>Casse : les minuscules sont plus lisibles que les majuscules</a:t>
            </a:r>
          </a:p>
          <a:p>
            <a:pPr lvl="0"/>
            <a:r>
              <a:rPr lang="fr-FR" i="1" dirty="0"/>
              <a:t>L’italique</a:t>
            </a:r>
            <a:r>
              <a:rPr lang="fr-FR" dirty="0"/>
              <a:t> est moins lisible que le romain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6AF3C5-160B-4D79-B9E0-FE506465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A89-20B5-4381-BB79-20CF9ED99F33}" type="slidenum">
              <a:rPr lang="fr-FR" smtClean="0"/>
              <a:t>13</a:t>
            </a:fld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31C6807-EFE5-477C-A6FC-9AC0EF5A5055}"/>
              </a:ext>
            </a:extLst>
          </p:cNvPr>
          <p:cNvSpPr/>
          <p:nvPr/>
        </p:nvSpPr>
        <p:spPr>
          <a:xfrm>
            <a:off x="214605" y="5448820"/>
            <a:ext cx="1819469" cy="499290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E67F825-6BDC-4696-88A6-3B96895BB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062" y="3230702"/>
            <a:ext cx="2972477" cy="28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A0AD6-6CA1-4967-B9AE-CF1B4CF8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1FE9CB-C6EA-43E3-BCE8-A43969156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1" y="2190749"/>
            <a:ext cx="11413284" cy="4290061"/>
          </a:xfrm>
        </p:spPr>
        <p:txBody>
          <a:bodyPr>
            <a:normAutofit lnSpcReduction="10000"/>
          </a:bodyPr>
          <a:lstStyle/>
          <a:p>
            <a:r>
              <a:rPr lang="fr-FR" sz="1600" cap="small" dirty="0"/>
              <a:t>Binder</a:t>
            </a:r>
            <a:r>
              <a:rPr lang="fr-FR" sz="1600" dirty="0"/>
              <a:t> Philippe, </a:t>
            </a:r>
            <a:r>
              <a:rPr lang="fr-FR" sz="1600" cap="small" dirty="0"/>
              <a:t>Valette</a:t>
            </a:r>
            <a:r>
              <a:rPr lang="fr-FR" sz="1600" dirty="0"/>
              <a:t> Thierry, </a:t>
            </a:r>
            <a:r>
              <a:rPr lang="fr-FR" sz="1600" cap="small" dirty="0"/>
              <a:t>Parthenay</a:t>
            </a:r>
            <a:r>
              <a:rPr lang="fr-FR" sz="1600" dirty="0"/>
              <a:t> Pascal, </a:t>
            </a:r>
            <a:r>
              <a:rPr lang="fr-FR" sz="1600" i="1" dirty="0"/>
              <a:t>et al</a:t>
            </a:r>
            <a:r>
              <a:rPr lang="fr-FR" sz="1600" dirty="0"/>
              <a:t>. Diaporamas : écouter rend aveugle et lire rend sourd. [en ligne]</a:t>
            </a:r>
            <a:r>
              <a:rPr lang="fr-FR" sz="1600" i="1" dirty="0"/>
              <a:t> Exercer - la revue française de médecine générale</a:t>
            </a:r>
            <a:r>
              <a:rPr lang="fr-FR" sz="1600" dirty="0"/>
              <a:t>, 2012, vol. 23, n° 104, p. 220-225. Disponible sur </a:t>
            </a:r>
            <a:r>
              <a:rPr lang="fr-FR" sz="1600" u="sng" dirty="0">
                <a:hlinkClick r:id="rId2"/>
              </a:rPr>
              <a:t>https://tinyurl.com/y2aoddq9</a:t>
            </a:r>
            <a:r>
              <a:rPr lang="fr-FR" sz="1600" dirty="0"/>
              <a:t>. (Consulté le 11-02-2019).</a:t>
            </a:r>
          </a:p>
          <a:p>
            <a:r>
              <a:rPr lang="fr-FR" sz="1600" cap="small" dirty="0"/>
              <a:t>Binder</a:t>
            </a:r>
            <a:r>
              <a:rPr lang="fr-FR" sz="1600" dirty="0"/>
              <a:t> Philippe, </a:t>
            </a:r>
            <a:r>
              <a:rPr lang="fr-FR" sz="1600" cap="small" dirty="0"/>
              <a:t>Valette</a:t>
            </a:r>
            <a:r>
              <a:rPr lang="fr-FR" sz="1600" dirty="0"/>
              <a:t> Thierry, </a:t>
            </a:r>
            <a:r>
              <a:rPr lang="fr-FR" sz="1600" cap="small" dirty="0"/>
              <a:t>Parthenay</a:t>
            </a:r>
            <a:r>
              <a:rPr lang="fr-FR" sz="1600" dirty="0"/>
              <a:t> Pascal, et al. Huit minutes pour convaincre ou comment mieux communiquer avec un diaporama. [en ligne]</a:t>
            </a:r>
            <a:r>
              <a:rPr lang="fr-FR" sz="1600" i="1" dirty="0"/>
              <a:t> Pédagogie Médicale</a:t>
            </a:r>
            <a:r>
              <a:rPr lang="fr-FR" sz="1600" dirty="0"/>
              <a:t>, 2013, vol. 14, n° 2, p. 143-146. Disponible sur </a:t>
            </a:r>
            <a:r>
              <a:rPr lang="fr-FR" sz="1600" u="sng" dirty="0">
                <a:hlinkClick r:id="rId3"/>
              </a:rPr>
              <a:t>https://tinyurl.com/y8xskufu</a:t>
            </a:r>
            <a:r>
              <a:rPr lang="fr-FR" sz="1600" dirty="0"/>
              <a:t>. (Consulté le 11-02-2019).</a:t>
            </a:r>
          </a:p>
          <a:p>
            <a:r>
              <a:rPr lang="fr-FR" sz="1600" cap="small" dirty="0"/>
              <a:t>Caro</a:t>
            </a:r>
            <a:r>
              <a:rPr lang="fr-FR" sz="1600" dirty="0"/>
              <a:t> </a:t>
            </a:r>
            <a:r>
              <a:rPr lang="fr-FR" sz="1600" cap="small" dirty="0" err="1"/>
              <a:t>Dambreville</a:t>
            </a:r>
            <a:r>
              <a:rPr lang="fr-FR" sz="1600" dirty="0"/>
              <a:t> Stéphane, </a:t>
            </a:r>
            <a:r>
              <a:rPr lang="fr-FR" sz="1600" cap="small" dirty="0" err="1"/>
              <a:t>Bétrancourt</a:t>
            </a:r>
            <a:r>
              <a:rPr lang="fr-FR" sz="1600" dirty="0"/>
              <a:t> Mireille. Ergonomie des documents techniques informatisés : expériences et recommandations sur l’utilisation des organisateurs para-linguistiques [en ligne] </a:t>
            </a:r>
            <a:r>
              <a:rPr lang="fr-FR" sz="1600" i="1" dirty="0"/>
              <a:t>In</a:t>
            </a:r>
            <a:r>
              <a:rPr lang="fr-FR" sz="1600" dirty="0"/>
              <a:t> </a:t>
            </a:r>
            <a:r>
              <a:rPr lang="fr-FR" sz="1600" cap="small" dirty="0"/>
              <a:t>Tricot</a:t>
            </a:r>
            <a:r>
              <a:rPr lang="fr-FR" sz="1600" dirty="0"/>
              <a:t> André, </a:t>
            </a:r>
            <a:r>
              <a:rPr lang="fr-FR" sz="1600" cap="small" dirty="0"/>
              <a:t>Rouet</a:t>
            </a:r>
            <a:r>
              <a:rPr lang="fr-FR" sz="1600" dirty="0"/>
              <a:t> Jean-François (</a:t>
            </a:r>
            <a:r>
              <a:rPr lang="fr-FR" sz="1600" dirty="0" err="1"/>
              <a:t>dir.</a:t>
            </a:r>
            <a:r>
              <a:rPr lang="fr-FR" sz="1600" dirty="0"/>
              <a:t>). </a:t>
            </a:r>
            <a:r>
              <a:rPr lang="fr-FR" sz="1600" i="1" dirty="0"/>
              <a:t>Les hypermédias : approches cognitives et ergonomiques</a:t>
            </a:r>
            <a:r>
              <a:rPr lang="fr-FR" sz="1600" dirty="0"/>
              <a:t>, Paris : Hermes, 1998, p.123-138. Disponible sur </a:t>
            </a:r>
            <a:r>
              <a:rPr lang="fr-FR" sz="1600" u="sng" dirty="0">
                <a:hlinkClick r:id="rId4"/>
              </a:rPr>
              <a:t>https://tinyurl.com/y5t2jqks</a:t>
            </a:r>
            <a:r>
              <a:rPr lang="fr-FR" sz="1600" dirty="0"/>
              <a:t>. (Consulté le 11-02-2019). </a:t>
            </a:r>
          </a:p>
          <a:p>
            <a:r>
              <a:rPr lang="fr-FR" sz="1600" cap="small" dirty="0" err="1"/>
              <a:t>Demougeot-Lebel</a:t>
            </a:r>
            <a:r>
              <a:rPr lang="fr-FR" sz="1600" dirty="0"/>
              <a:t> Joëlle, </a:t>
            </a:r>
            <a:r>
              <a:rPr lang="fr-FR" sz="1600" cap="small" dirty="0" err="1"/>
              <a:t>Lanarès</a:t>
            </a:r>
            <a:r>
              <a:rPr lang="fr-FR" sz="1600" dirty="0"/>
              <a:t> Jacques. Comment utiliser un diaporama pour favoriser les apprentissages des étudiants ? </a:t>
            </a:r>
            <a:r>
              <a:rPr lang="fr-FR" sz="1600" i="1" dirty="0"/>
              <a:t>In</a:t>
            </a:r>
            <a:r>
              <a:rPr lang="fr-FR" sz="1600" dirty="0"/>
              <a:t> </a:t>
            </a:r>
            <a:r>
              <a:rPr lang="fr-FR" sz="1600" cap="small" dirty="0" err="1"/>
              <a:t>Berthiaume</a:t>
            </a:r>
            <a:r>
              <a:rPr lang="fr-FR" sz="1600" dirty="0"/>
              <a:t> Denis, </a:t>
            </a:r>
            <a:r>
              <a:rPr lang="fr-FR" sz="1600" cap="small" dirty="0" err="1"/>
              <a:t>Rege</a:t>
            </a:r>
            <a:r>
              <a:rPr lang="fr-FR" sz="1600" cap="small" dirty="0"/>
              <a:t> Colet</a:t>
            </a:r>
            <a:r>
              <a:rPr lang="fr-FR" sz="1600" dirty="0"/>
              <a:t> Nicole (</a:t>
            </a:r>
            <a:r>
              <a:rPr lang="fr-FR" sz="1600" dirty="0" err="1"/>
              <a:t>dir.</a:t>
            </a:r>
            <a:r>
              <a:rPr lang="fr-FR" sz="1600" dirty="0"/>
              <a:t>). </a:t>
            </a:r>
            <a:r>
              <a:rPr lang="fr-FR" sz="1600" i="1" dirty="0"/>
              <a:t>La pédagogie de l’enseignement supérieur : repères théoriques et applications pratiques. Tome 1 -  Enseigner au supérieur</a:t>
            </a:r>
            <a:r>
              <a:rPr lang="fr-FR" sz="1600" dirty="0"/>
              <a:t>, 2013, Berne : Peter Lang, 2013, p. 195-209.</a:t>
            </a:r>
            <a:endParaRPr lang="fr-FR" sz="1600" b="1" dirty="0"/>
          </a:p>
          <a:p>
            <a:r>
              <a:rPr lang="fr-FR" sz="1600" b="1" cap="small" dirty="0"/>
              <a:t>Jamet</a:t>
            </a:r>
            <a:r>
              <a:rPr lang="fr-FR" sz="1600" b="1" dirty="0"/>
              <a:t> Eric. Peut-on concevoir des documents électroniques plus efficaces ? L’exemple des diaporamas. </a:t>
            </a:r>
            <a:r>
              <a:rPr lang="fr-FR" sz="1600" b="1" i="1" dirty="0"/>
              <a:t>Revue Européenne de Psychologie Appliquée/</a:t>
            </a:r>
            <a:r>
              <a:rPr lang="fr-FR" sz="1600" b="1" i="1" dirty="0" err="1"/>
              <a:t>European</a:t>
            </a:r>
            <a:r>
              <a:rPr lang="fr-FR" sz="1600" b="1" i="1" dirty="0"/>
              <a:t> </a:t>
            </a:r>
            <a:r>
              <a:rPr lang="fr-FR" sz="1600" b="1" i="1" dirty="0" err="1"/>
              <a:t>Review</a:t>
            </a:r>
            <a:r>
              <a:rPr lang="fr-FR" sz="1600" b="1" i="1" dirty="0"/>
              <a:t> of </a:t>
            </a:r>
            <a:r>
              <a:rPr lang="fr-FR" sz="1600" b="1" i="1" dirty="0" err="1"/>
              <a:t>Applied</a:t>
            </a:r>
            <a:r>
              <a:rPr lang="fr-FR" sz="1600" b="1" i="1" dirty="0"/>
              <a:t> </a:t>
            </a:r>
            <a:r>
              <a:rPr lang="fr-FR" sz="1600" b="1" i="1" dirty="0" err="1"/>
              <a:t>Psychology</a:t>
            </a:r>
            <a:r>
              <a:rPr lang="fr-FR" sz="1600" b="1" dirty="0"/>
              <a:t>, 2008, vol. 58, n° 3, p. 185-198.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3CE5F7-2944-47C0-AB05-E45A6C2E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1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A1C4DE6-C6E8-4B09-8FEC-4A6DCCD2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Auto-évaluation d’une PréAO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D410D08-C7C7-4AA0-8085-0EF51CD01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4D7908-ABF9-4F7A-A3DE-BD7BAECF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A89-20B5-4381-BB79-20CF9ED99F3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6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E27EC1EE-C2A9-4DB4-8CF9-F6DFB461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plus d’informations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2F687D8-C873-4554-90CA-13C21CC04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>
                <a:hlinkClick r:id="rId2"/>
              </a:rPr>
              <a:t>yves</a:t>
            </a:r>
            <a:r>
              <a:rPr lang="fr-FR" dirty="0">
                <a:hlinkClick r:id="rId2"/>
              </a:rPr>
              <a:t>.cinotti@univ-tlse2.fr</a:t>
            </a:r>
            <a:endParaRPr lang="fr-FR" dirty="0"/>
          </a:p>
          <a:p>
            <a:pPr lvl="1"/>
            <a:r>
              <a:rPr lang="fr-FR" dirty="0"/>
              <a:t>Diaporama</a:t>
            </a:r>
          </a:p>
          <a:p>
            <a:pPr lvl="1"/>
            <a:r>
              <a:rPr lang="fr-FR" dirty="0"/>
              <a:t>Fiche d’auto-évaluation d’une PréAO</a:t>
            </a:r>
          </a:p>
          <a:p>
            <a:pPr lvl="1"/>
            <a:r>
              <a:rPr lang="fr-FR" dirty="0">
                <a:hlinkClick r:id="rId3"/>
              </a:rPr>
              <a:t>Formations PowerPoint et LibreOffice </a:t>
            </a:r>
            <a:r>
              <a:rPr lang="fr-FR" dirty="0" err="1">
                <a:hlinkClick r:id="rId3"/>
              </a:rPr>
              <a:t>Impress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453757-4891-4331-B8E8-243EAC26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pPr rtl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3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9FD07-9543-41B3-9C5F-311AB6ED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fr-FR" cap="none" dirty="0"/>
              <a:t>Déroulement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C9F4-7325-4F6A-91BE-ECE5A2F49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Que dit la recherche ?</a:t>
            </a:r>
          </a:p>
          <a:p>
            <a:r>
              <a:rPr lang="fr-FR" sz="2800" dirty="0"/>
              <a:t>Critères d’auto-évaluation d’une présentation assistée </a:t>
            </a:r>
            <a:r>
              <a:rPr lang="fr-FR" sz="2800"/>
              <a:t>par ordinateur</a:t>
            </a:r>
            <a:endParaRPr lang="fr-FR" sz="2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A6B7B1-044A-436F-88E3-CA57D654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79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8B0EE-078F-4595-A641-8FE70F64B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Diaporama efficace : que dit la recherche ?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D20F82BF-6F37-492F-A7A8-086C706F6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51F827-5FF2-4427-8C8E-EFAD3770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66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BE6A0A-4B93-43AA-AF95-17C759DD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C85062-EAC0-4A40-83A8-B0109C398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/>
              <a:t>Difficultés de la PréAO</a:t>
            </a:r>
          </a:p>
          <a:p>
            <a:r>
              <a:rPr lang="fr-FR" dirty="0"/>
              <a:t>Attention</a:t>
            </a:r>
          </a:p>
          <a:p>
            <a:r>
              <a:rPr lang="fr-FR" dirty="0"/>
              <a:t>Mémorisation</a:t>
            </a:r>
          </a:p>
          <a:p>
            <a:r>
              <a:rPr lang="fr-FR" dirty="0"/>
              <a:t>Compréhension</a:t>
            </a:r>
          </a:p>
          <a:p>
            <a:r>
              <a:rPr lang="fr-FR" dirty="0"/>
              <a:t>Illustrations</a:t>
            </a:r>
          </a:p>
          <a:p>
            <a:r>
              <a:rPr lang="fr-FR" dirty="0"/>
              <a:t>Lisibilité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6C29C-12A9-4135-A804-7751A295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A89-20B5-4381-BB79-20CF9ED99F3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4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C2503-2648-4578-9A75-1C2E78EF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Difficultés de la PréAO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4039F7-0452-40FB-9F99-5CE3DFEC7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Le diaporama : un document multimodal</a:t>
            </a:r>
          </a:p>
          <a:p>
            <a:pPr marL="0" lvl="0" indent="0">
              <a:buNone/>
            </a:pP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Nécessité d’un traitement cognitif pour intégrer des informations issues de médias variés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4D7101-F975-47C9-8B15-46414282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A89-20B5-4381-BB79-20CF9ED99F33}" type="slidenum">
              <a:rPr lang="fr-FR" smtClean="0"/>
              <a:t>5</a:t>
            </a:fld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228E8D7-0A5B-42BA-9BB4-AD193187262C}"/>
              </a:ext>
            </a:extLst>
          </p:cNvPr>
          <p:cNvSpPr/>
          <p:nvPr/>
        </p:nvSpPr>
        <p:spPr>
          <a:xfrm>
            <a:off x="214604" y="2295331"/>
            <a:ext cx="1819469" cy="867747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3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9FC32-8DC8-4C1A-80F9-122EB814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Difficultés de la PréAO </a:t>
            </a:r>
            <a:br>
              <a:rPr lang="fr-FR" dirty="0"/>
            </a:br>
            <a:r>
              <a:rPr lang="fr-FR" dirty="0"/>
              <a:t>du point de vue cognitif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F291BB-C42D-4F7C-BBFF-6F170BDF2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574" y="2190749"/>
            <a:ext cx="5860026" cy="437261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fr-FR" dirty="0"/>
              <a:t>Labilité des informations</a:t>
            </a:r>
          </a:p>
          <a:p>
            <a:pPr lvl="0"/>
            <a:r>
              <a:rPr lang="fr-FR" dirty="0"/>
              <a:t>Ralentissement du traitement impossible en cas de difficultés de compréhension</a:t>
            </a:r>
          </a:p>
          <a:p>
            <a:pPr lvl="0"/>
            <a:r>
              <a:rPr lang="fr-FR" dirty="0"/>
              <a:t>Impossibilité de reconfrontation immédiate à l’information par réécoute</a:t>
            </a:r>
          </a:p>
          <a:p>
            <a:pPr lvl="0"/>
            <a:r>
              <a:rPr lang="fr-FR" dirty="0"/>
              <a:t>Nombre souvent élevé d’informations présentées à l’écran</a:t>
            </a:r>
          </a:p>
          <a:p>
            <a:pPr lvl="0"/>
            <a:r>
              <a:rPr lang="fr-FR" dirty="0"/>
              <a:t>Taux relativement rapide de présentation des informations</a:t>
            </a:r>
          </a:p>
          <a:p>
            <a:pPr lvl="0"/>
            <a:r>
              <a:rPr lang="fr-FR" dirty="0"/>
              <a:t>D’où un risque de surcharge cognitive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8B1FB2-7BD8-4E68-B361-30B769BC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A89-20B5-4381-BB79-20CF9ED99F33}" type="slidenum">
              <a:rPr lang="fr-FR" smtClean="0"/>
              <a:t>6</a:t>
            </a:fld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A63778F-0FD5-4FBD-B74E-EC8E7CEEF263}"/>
              </a:ext>
            </a:extLst>
          </p:cNvPr>
          <p:cNvSpPr/>
          <p:nvPr/>
        </p:nvSpPr>
        <p:spPr>
          <a:xfrm>
            <a:off x="214604" y="2295331"/>
            <a:ext cx="1819469" cy="867747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E11C50-B206-4E95-A8B9-B219A0DC85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776" y="2790164"/>
            <a:ext cx="3472620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92A40-7E63-41EC-B6FA-5D305320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Attention (de l’auditeur)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E77910-6031-4323-89B5-0581B0BA5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Diapo trop dense </a:t>
            </a:r>
            <a:r>
              <a:rPr lang="fr-FR" dirty="0">
                <a:sym typeface="Wingdings" panose="05000000000000000000" pitchFamily="2" charset="2"/>
              </a:rPr>
              <a:t> désynchronisation</a:t>
            </a:r>
          </a:p>
          <a:p>
            <a:pPr lvl="0"/>
            <a:r>
              <a:rPr lang="fr-FR" dirty="0"/>
              <a:t>Renforcer l’attention en guidant vers les éléments importants à l’aide de signaux visuels</a:t>
            </a:r>
          </a:p>
          <a:p>
            <a:pPr lvl="1"/>
            <a:r>
              <a:rPr lang="fr-FR" dirty="0"/>
              <a:t>pointeur</a:t>
            </a:r>
          </a:p>
          <a:p>
            <a:pPr lvl="1"/>
            <a:r>
              <a:rPr lang="fr-FR" b="1" dirty="0"/>
              <a:t>gras</a:t>
            </a:r>
          </a:p>
          <a:p>
            <a:pPr lvl="1"/>
            <a:r>
              <a:rPr lang="fr-FR" dirty="0">
                <a:solidFill>
                  <a:srgbClr val="C00000"/>
                </a:solidFill>
              </a:rPr>
              <a:t>c</a:t>
            </a:r>
            <a:r>
              <a:rPr lang="fr-FR" dirty="0">
                <a:solidFill>
                  <a:srgbClr val="FF0000"/>
                </a:solidFill>
              </a:rPr>
              <a:t>o</a:t>
            </a:r>
            <a:r>
              <a:rPr lang="fr-FR" dirty="0">
                <a:solidFill>
                  <a:srgbClr val="FFC000"/>
                </a:solidFill>
              </a:rPr>
              <a:t>u</a:t>
            </a:r>
            <a:r>
              <a:rPr lang="fr-FR" dirty="0">
                <a:solidFill>
                  <a:srgbClr val="FFFF00"/>
                </a:solidFill>
              </a:rPr>
              <a:t>l</a:t>
            </a:r>
            <a:r>
              <a:rPr lang="fr-FR" dirty="0">
                <a:solidFill>
                  <a:srgbClr val="92D050"/>
                </a:solidFill>
              </a:rPr>
              <a:t>e</a:t>
            </a:r>
            <a:r>
              <a:rPr lang="fr-FR" dirty="0">
                <a:solidFill>
                  <a:srgbClr val="00B050"/>
                </a:solidFill>
              </a:rPr>
              <a:t>u</a:t>
            </a:r>
            <a:r>
              <a:rPr lang="fr-FR" dirty="0">
                <a:solidFill>
                  <a:srgbClr val="00B0F0"/>
                </a:solidFill>
              </a:rPr>
              <a:t>r</a:t>
            </a:r>
          </a:p>
          <a:p>
            <a:pPr lvl="1"/>
            <a:r>
              <a:rPr lang="fr-FR" dirty="0"/>
              <a:t>clignotement</a:t>
            </a:r>
          </a:p>
          <a:p>
            <a:pPr lvl="0"/>
            <a:r>
              <a:rPr lang="fr-FR" dirty="0"/>
              <a:t>Indices non pertinents :</a:t>
            </a:r>
          </a:p>
          <a:p>
            <a:pPr lvl="1"/>
            <a:r>
              <a:rPr lang="fr-FR" dirty="0"/>
              <a:t>illustrations « décoratives »</a:t>
            </a:r>
          </a:p>
          <a:p>
            <a:pPr lvl="1"/>
            <a:r>
              <a:rPr lang="fr-FR" dirty="0"/>
              <a:t>animation non synchrone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265D3F-5168-46E2-9E21-E07C88B1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A89-20B5-4381-BB79-20CF9ED99F33}" type="slidenum">
              <a:rPr lang="fr-FR" smtClean="0"/>
              <a:t>7</a:t>
            </a:fld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BAEDB15-5A2F-4472-9105-0E4FB304F3B3}"/>
              </a:ext>
            </a:extLst>
          </p:cNvPr>
          <p:cNvSpPr/>
          <p:nvPr/>
        </p:nvSpPr>
        <p:spPr>
          <a:xfrm>
            <a:off x="225362" y="3198979"/>
            <a:ext cx="1819469" cy="469380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25D592-2163-4889-89D0-8B77999DF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970" y="3918153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6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647AB1-A6C5-46EA-B8C1-472997CA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Mémorisation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23EC3F-9350-4557-861C-C6AB74CA8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2400" dirty="0"/>
              <a:t>Renforcement de la mémorisation grâce à l’effet de redondance</a:t>
            </a:r>
          </a:p>
          <a:p>
            <a:pPr lvl="0"/>
            <a:r>
              <a:rPr lang="fr-FR" sz="2400" dirty="0"/>
              <a:t>La présentation séquentielle d’un schéma…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E76E69-DF61-41D5-B084-64FE2382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A89-20B5-4381-BB79-20CF9ED99F33}" type="slidenum">
              <a:rPr lang="fr-FR" smtClean="0"/>
              <a:t>8</a:t>
            </a:fld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4A73F95-D16F-45BA-BBDD-4F43A4697DE9}"/>
              </a:ext>
            </a:extLst>
          </p:cNvPr>
          <p:cNvSpPr/>
          <p:nvPr/>
        </p:nvSpPr>
        <p:spPr>
          <a:xfrm>
            <a:off x="225364" y="3738355"/>
            <a:ext cx="1819469" cy="499290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Ã©sultat de recherche d'images pour &quot;memorizing&quot;">
            <a:extLst>
              <a:ext uri="{FF2B5EF4-FFF2-40B4-BE49-F238E27FC236}">
                <a16:creationId xmlns:a16="http://schemas.microsoft.com/office/drawing/2014/main" id="{CE567ECF-D168-40BA-BF4B-C2F812EFD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3009" y="2904917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12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34E100B-B822-4A7B-9B32-C24B6048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8" y="0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Vinification d’un vin </a:t>
            </a:r>
            <a:r>
              <a:rPr lang="fr-FR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rouge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0D8849-A071-4C41-B61D-08CFF16C33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78" y="1126292"/>
            <a:ext cx="911123" cy="9111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2A5ED3E-7476-4330-9AAF-023119B2E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434" y="1336314"/>
            <a:ext cx="2303619" cy="7011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CDC74E8-5AEC-405C-A45A-DDF290BCE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457" y="1426366"/>
            <a:ext cx="708721" cy="5410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C286201-878C-4D0F-92A5-DD100259D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1757" y="1426366"/>
            <a:ext cx="1364098" cy="7011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7C31317-A373-4968-A9A8-036170C2A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2812" y="2506723"/>
            <a:ext cx="1059272" cy="38103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DF815DD-77F8-45D5-AEBE-7F4501BDD4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764" y="2686730"/>
            <a:ext cx="1671484" cy="18028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9465B8A-A270-421E-8672-4F9B9A78D8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1" y="4935794"/>
            <a:ext cx="1341961" cy="144740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A517982-61F8-47AC-9293-2695F4CFB1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807" y="4192340"/>
            <a:ext cx="1310754" cy="59441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040F49F-2D5E-40CF-AD19-05E1E70CE0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204" y="4935794"/>
            <a:ext cx="1341961" cy="144740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DC636C3-3D22-4F18-96DF-8579179C0906}"/>
              </a:ext>
            </a:extLst>
          </p:cNvPr>
          <p:cNvSpPr txBox="1"/>
          <p:nvPr/>
        </p:nvSpPr>
        <p:spPr>
          <a:xfrm>
            <a:off x="639916" y="2156216"/>
            <a:ext cx="1111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Vendange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76281EB-011F-4AAC-B347-CB23BA3C4F70}"/>
              </a:ext>
            </a:extLst>
          </p:cNvPr>
          <p:cNvSpPr txBox="1"/>
          <p:nvPr/>
        </p:nvSpPr>
        <p:spPr>
          <a:xfrm>
            <a:off x="2734704" y="2156216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au cuvier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5FB70B2-C140-4C2F-8F8D-8A1CB393FF20}"/>
              </a:ext>
            </a:extLst>
          </p:cNvPr>
          <p:cNvSpPr txBox="1"/>
          <p:nvPr/>
        </p:nvSpPr>
        <p:spPr>
          <a:xfrm>
            <a:off x="5951324" y="2156216"/>
            <a:ext cx="91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Foulage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27D1F05-BF00-4B7E-A27A-ACBEE99C8E7F}"/>
              </a:ext>
            </a:extLst>
          </p:cNvPr>
          <p:cNvSpPr txBox="1"/>
          <p:nvPr/>
        </p:nvSpPr>
        <p:spPr>
          <a:xfrm>
            <a:off x="8529610" y="2156216"/>
            <a:ext cx="146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Égrappage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CFACA6E-8DFA-4A8A-B02F-D85F6690069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651001" y="1686865"/>
            <a:ext cx="80743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D10A53A5-2E5A-4D11-B5B8-1F83A38EA318}"/>
              </a:ext>
            </a:extLst>
          </p:cNvPr>
          <p:cNvCxnSpPr>
            <a:cxnSpLocks/>
            <a:endCxn id="10" idx="0"/>
          </p:cNvCxnSpPr>
          <p:nvPr/>
        </p:nvCxnSpPr>
        <p:spPr>
          <a:xfrm flipV="1">
            <a:off x="4842904" y="1426366"/>
            <a:ext cx="1563914" cy="296346"/>
          </a:xfrm>
          <a:prstGeom prst="bentConnector4">
            <a:avLst>
              <a:gd name="adj1" fmla="val 38671"/>
              <a:gd name="adj2" fmla="val 17714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 : en angle 32">
            <a:extLst>
              <a:ext uri="{FF2B5EF4-FFF2-40B4-BE49-F238E27FC236}">
                <a16:creationId xmlns:a16="http://schemas.microsoft.com/office/drawing/2014/main" id="{17995678-805F-47BC-B22D-410E31BAF5E6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 flipH="1" flipV="1">
            <a:off x="7386370" y="445778"/>
            <a:ext cx="542103" cy="2501208"/>
          </a:xfrm>
          <a:prstGeom prst="bentConnector4">
            <a:avLst>
              <a:gd name="adj1" fmla="val -42169"/>
              <a:gd name="adj2" fmla="val 5708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C2422180-C6FD-409A-9151-9B780EFDD9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69486" y="2000073"/>
            <a:ext cx="3012270" cy="1691277"/>
          </a:xfrm>
          <a:prstGeom prst="bentConnector3">
            <a:avLst>
              <a:gd name="adj1" fmla="val 13769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693F09B9-E81E-40D1-A784-B30AFE2D51C7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9945855" y="1776917"/>
            <a:ext cx="859797" cy="6637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6A4E781D-D246-48E3-A6ED-B854DBC37655}"/>
              </a:ext>
            </a:extLst>
          </p:cNvPr>
          <p:cNvCxnSpPr>
            <a:cxnSpLocks/>
          </p:cNvCxnSpPr>
          <p:nvPr/>
        </p:nvCxnSpPr>
        <p:spPr>
          <a:xfrm>
            <a:off x="5670248" y="4377679"/>
            <a:ext cx="1508173" cy="1943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 : en angle 65">
            <a:extLst>
              <a:ext uri="{FF2B5EF4-FFF2-40B4-BE49-F238E27FC236}">
                <a16:creationId xmlns:a16="http://schemas.microsoft.com/office/drawing/2014/main" id="{6FB7BD05-4982-41BF-BB46-F48371D636F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96077" y="4377679"/>
            <a:ext cx="2728785" cy="1284596"/>
          </a:xfrm>
          <a:prstGeom prst="bentConnector3">
            <a:avLst>
              <a:gd name="adj1" fmla="val 637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C418B940-B9C6-4787-A3BC-B71398CDCB54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7879184" y="4786752"/>
            <a:ext cx="0" cy="47157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>
            <a:extLst>
              <a:ext uri="{FF2B5EF4-FFF2-40B4-BE49-F238E27FC236}">
                <a16:creationId xmlns:a16="http://schemas.microsoft.com/office/drawing/2014/main" id="{A9ECB3BC-5290-4B12-BE71-A9CCD3F9F42B}"/>
              </a:ext>
            </a:extLst>
          </p:cNvPr>
          <p:cNvSpPr txBox="1"/>
          <p:nvPr/>
        </p:nvSpPr>
        <p:spPr>
          <a:xfrm>
            <a:off x="9751552" y="5659495"/>
            <a:ext cx="210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Opérations d’achèvement</a:t>
            </a:r>
          </a:p>
        </p:txBody>
      </p:sp>
      <p:cxnSp>
        <p:nvCxnSpPr>
          <p:cNvPr id="83" name="Connecteur : en angle 82">
            <a:extLst>
              <a:ext uri="{FF2B5EF4-FFF2-40B4-BE49-F238E27FC236}">
                <a16:creationId xmlns:a16="http://schemas.microsoft.com/office/drawing/2014/main" id="{43CF1A2E-5F42-4460-B228-11994C5AA3F1}"/>
              </a:ext>
            </a:extLst>
          </p:cNvPr>
          <p:cNvCxnSpPr>
            <a:cxnSpLocks/>
            <a:stCxn id="17" idx="2"/>
            <a:endCxn id="79" idx="2"/>
          </p:cNvCxnSpPr>
          <p:nvPr/>
        </p:nvCxnSpPr>
        <p:spPr>
          <a:xfrm rot="5400000" flipH="1" flipV="1">
            <a:off x="6525132" y="2102676"/>
            <a:ext cx="77370" cy="8483670"/>
          </a:xfrm>
          <a:prstGeom prst="bentConnector3">
            <a:avLst>
              <a:gd name="adj1" fmla="val -295463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6E2F1EE3-7460-4B5F-B684-C4577541CF13}"/>
              </a:ext>
            </a:extLst>
          </p:cNvPr>
          <p:cNvCxnSpPr>
            <a:cxnSpLocks/>
          </p:cNvCxnSpPr>
          <p:nvPr/>
        </p:nvCxnSpPr>
        <p:spPr>
          <a:xfrm>
            <a:off x="8529611" y="6286036"/>
            <a:ext cx="1310493" cy="31699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0323B1F3-D638-45C0-805D-3E3887812854}"/>
              </a:ext>
            </a:extLst>
          </p:cNvPr>
          <p:cNvSpPr txBox="1"/>
          <p:nvPr/>
        </p:nvSpPr>
        <p:spPr>
          <a:xfrm>
            <a:off x="4306029" y="4433200"/>
            <a:ext cx="102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Cuvaison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BB548127-1B7A-409A-BA77-A224725D388E}"/>
              </a:ext>
            </a:extLst>
          </p:cNvPr>
          <p:cNvSpPr txBox="1"/>
          <p:nvPr/>
        </p:nvSpPr>
        <p:spPr>
          <a:xfrm>
            <a:off x="7269193" y="3840392"/>
            <a:ext cx="13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Pressurage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BEF73DF3-EDCE-44AD-AE74-C7B3CE15FD42}"/>
              </a:ext>
            </a:extLst>
          </p:cNvPr>
          <p:cNvSpPr txBox="1"/>
          <p:nvPr/>
        </p:nvSpPr>
        <p:spPr>
          <a:xfrm>
            <a:off x="3470287" y="5228080"/>
            <a:ext cx="167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Vin de goutte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1BE0DD87-1205-4D8D-A6A1-CEDA3B2EE6E2}"/>
              </a:ext>
            </a:extLst>
          </p:cNvPr>
          <p:cNvSpPr txBox="1"/>
          <p:nvPr/>
        </p:nvSpPr>
        <p:spPr>
          <a:xfrm>
            <a:off x="6215074" y="5426290"/>
            <a:ext cx="139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Vin de presse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2865CDD-9B9D-4CEA-AD3F-BD35835F756E}"/>
              </a:ext>
            </a:extLst>
          </p:cNvPr>
          <p:cNvSpPr txBox="1"/>
          <p:nvPr/>
        </p:nvSpPr>
        <p:spPr>
          <a:xfrm>
            <a:off x="10546952" y="2845711"/>
            <a:ext cx="95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Rafles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591E9BF-EB27-40D5-A99C-414E5F08F227}"/>
              </a:ext>
            </a:extLst>
          </p:cNvPr>
          <p:cNvSpPr txBox="1"/>
          <p:nvPr/>
        </p:nvSpPr>
        <p:spPr>
          <a:xfrm>
            <a:off x="7340355" y="2770872"/>
            <a:ext cx="95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Moût</a:t>
            </a:r>
          </a:p>
        </p:txBody>
      </p:sp>
    </p:spTree>
    <p:extLst>
      <p:ext uri="{BB962C8B-B14F-4D97-AF65-F5344CB8AC3E}">
        <p14:creationId xmlns:p14="http://schemas.microsoft.com/office/powerpoint/2010/main" val="4610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79" grpId="0"/>
      <p:bldP spid="95" grpId="0"/>
      <p:bldP spid="96" grpId="0"/>
      <p:bldP spid="97" grpId="0"/>
      <p:bldP spid="98" grpId="0"/>
    </p:bldLst>
  </p:timing>
</p:sld>
</file>

<file path=ppt/theme/theme1.xml><?xml version="1.0" encoding="utf-8"?>
<a:theme xmlns:a="http://schemas.openxmlformats.org/drawingml/2006/main" name="Sujets éducatifs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Personnalisé 2">
      <a:majorFont>
        <a:latin typeface="Cooper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7_TF03462902_TF03462902.potx" id="{A59AF3D5-244B-438E-B80B-8D43B5DC2455}" vid="{17A90BAD-D5E9-44EA-AAAD-F5E2CFCA3A1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4.xml><?xml version="1.0" encoding="utf-8"?>
<a:themeOverride xmlns:a="http://schemas.openxmlformats.org/drawingml/2006/main">
  <a:clrScheme name="Vert jaune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ppt/theme/themeOverride5.xml><?xml version="1.0" encoding="utf-8"?>
<a:themeOverride xmlns:a="http://schemas.openxmlformats.org/drawingml/2006/main">
  <a:clrScheme name="Vert jaune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ppt/theme/themeOverride6.xml><?xml version="1.0" encoding="utf-8"?>
<a:themeOverride xmlns:a="http://schemas.openxmlformats.org/drawingml/2006/main">
  <a:clrScheme name="Palissad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Rouge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Rouge violet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635</Words>
  <Application>Microsoft Office PowerPoint</Application>
  <PresentationFormat>Grand écran</PresentationFormat>
  <Paragraphs>147</Paragraphs>
  <Slides>16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Cooper Black</vt:lpstr>
      <vt:lpstr>Symbol</vt:lpstr>
      <vt:lpstr>Wingdings</vt:lpstr>
      <vt:lpstr>Sujets éducatifs 16 x 9</vt:lpstr>
      <vt:lpstr>Thème Office</vt:lpstr>
      <vt:lpstr>Concevoir  un diaporama efficace</vt:lpstr>
      <vt:lpstr>Déroulement</vt:lpstr>
      <vt:lpstr>Diaporama efficace : que dit la recherche ?</vt:lpstr>
      <vt:lpstr>Plan</vt:lpstr>
      <vt:lpstr>Difficultés de la PréAO</vt:lpstr>
      <vt:lpstr>Difficultés de la PréAO  du point de vue cognitif</vt:lpstr>
      <vt:lpstr>Attention (de l’auditeur)</vt:lpstr>
      <vt:lpstr>Mémorisation</vt:lpstr>
      <vt:lpstr>Vinification d’un vin rouge</vt:lpstr>
      <vt:lpstr>Mémorisation</vt:lpstr>
      <vt:lpstr>Compréhension</vt:lpstr>
      <vt:lpstr>Illustration (non « décorative »)</vt:lpstr>
      <vt:lpstr>Lisibilité</vt:lpstr>
      <vt:lpstr>Bibliographie</vt:lpstr>
      <vt:lpstr>Auto-évaluation d’une PréAO</vt:lpstr>
      <vt:lpstr>Pour plus d’informations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diaporama efficace : que dit la recherche ?</dc:title>
  <dc:creator>Yves Cinotti</dc:creator>
  <cp:lastModifiedBy>Yves Cinotti</cp:lastModifiedBy>
  <cp:revision>29</cp:revision>
  <cp:lastPrinted>2019-02-11T16:45:43Z</cp:lastPrinted>
  <dcterms:created xsi:type="dcterms:W3CDTF">2019-02-11T14:43:25Z</dcterms:created>
  <dcterms:modified xsi:type="dcterms:W3CDTF">2019-04-04T10:39:30Z</dcterms:modified>
</cp:coreProperties>
</file>