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6" r:id="rId5"/>
    <p:sldId id="268" r:id="rId6"/>
    <p:sldId id="269" r:id="rId7"/>
    <p:sldId id="270" r:id="rId8"/>
    <p:sldId id="271" r:id="rId9"/>
    <p:sldId id="265" r:id="rId10"/>
    <p:sldId id="272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200B3F0-A9BC-48CE-8EB6-ECE965069900}" type="datetimeFigureOut">
              <a:rPr lang="en-US" dirty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dirty="0"/>
              <a:t>4/20/2022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ia.univ-toulouse.fr/ressources/support-atelier-evaluation-des-competence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ia.univ-toulouse.fr/ressources/support-atelier-evaluation-des-competence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ia.univ-toulouse.fr/ressources/support-atelier-evaluation-des-competences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sia.univ-toulouse.fr/ressources/support-atelier-evaluation-des-competenc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ia.univ-toulouse.fr/tags/evaluations-des-apprentissage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sia.univ-toulouse.fr/ressources/support-atelier-evaluation-des-competenc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ris.univ-tlse2.fr/my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.delierre@univ-tlse2.f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939" y="1385708"/>
            <a:ext cx="2326121" cy="1768620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17BE25E4-963F-4485-B81B-38C1F8E06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977" y="3479801"/>
            <a:ext cx="11322755" cy="2322688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L’évaluation formative</a:t>
            </a:r>
          </a:p>
          <a:p>
            <a:pPr algn="ctr"/>
            <a:endParaRPr lang="fr-FR" sz="3200" b="1" dirty="0">
              <a:solidFill>
                <a:schemeClr val="bg1"/>
              </a:solidFill>
            </a:endParaRP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Retour d’expérience sur la fonction « devoir &gt; EVALUATION AVANCEE » dans iris</a:t>
            </a:r>
          </a:p>
          <a:p>
            <a:pPr algn="ctr"/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54142EE-3BFD-4DFA-A153-109F1454C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58" y="0"/>
            <a:ext cx="1894476" cy="45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63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>
              <a:solidFill>
                <a:schemeClr val="bg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BC151D9-AAB6-44EF-8F99-B7A95124A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047" y="1223654"/>
            <a:ext cx="7925906" cy="441069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1322BBF-2C82-4578-A53B-12799BA5A55E}"/>
              </a:ext>
            </a:extLst>
          </p:cNvPr>
          <p:cNvSpPr txBox="1"/>
          <p:nvPr/>
        </p:nvSpPr>
        <p:spPr>
          <a:xfrm>
            <a:off x="520309" y="570093"/>
            <a:ext cx="953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PPT Benoit </a:t>
            </a:r>
            <a:r>
              <a:rPr lang="fr-FR" dirty="0" err="1">
                <a:solidFill>
                  <a:schemeClr val="bg1"/>
                </a:solidFill>
              </a:rPr>
              <a:t>Escrig</a:t>
            </a:r>
            <a:r>
              <a:rPr lang="fr-FR" dirty="0">
                <a:solidFill>
                  <a:schemeClr val="bg1"/>
                </a:solidFill>
              </a:rPr>
              <a:t> – diapo 17 - sur le </a:t>
            </a:r>
            <a:r>
              <a:rPr lang="fr-FR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du SIA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251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>
              <a:solidFill>
                <a:schemeClr val="bg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BC151D9-AAB6-44EF-8F99-B7A95124A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047" y="1223654"/>
            <a:ext cx="7925906" cy="441069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1322BBF-2C82-4578-A53B-12799BA5A55E}"/>
              </a:ext>
            </a:extLst>
          </p:cNvPr>
          <p:cNvSpPr txBox="1"/>
          <p:nvPr/>
        </p:nvSpPr>
        <p:spPr>
          <a:xfrm>
            <a:off x="520309" y="570093"/>
            <a:ext cx="953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PPT Benoit </a:t>
            </a:r>
            <a:r>
              <a:rPr lang="fr-FR" dirty="0" err="1">
                <a:solidFill>
                  <a:schemeClr val="bg1"/>
                </a:solidFill>
              </a:rPr>
              <a:t>Escrig</a:t>
            </a:r>
            <a:r>
              <a:rPr lang="fr-FR" dirty="0">
                <a:solidFill>
                  <a:schemeClr val="bg1"/>
                </a:solidFill>
              </a:rPr>
              <a:t> – diapo 8 - sur le </a:t>
            </a:r>
            <a:r>
              <a:rPr lang="fr-FR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du SIA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5E1D9A1-D01D-46A8-B5A1-BA07CFEDED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205" y="1209365"/>
            <a:ext cx="7811590" cy="443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62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1322BBF-2C82-4578-A53B-12799BA5A55E}"/>
              </a:ext>
            </a:extLst>
          </p:cNvPr>
          <p:cNvSpPr txBox="1"/>
          <p:nvPr/>
        </p:nvSpPr>
        <p:spPr>
          <a:xfrm>
            <a:off x="520309" y="570093"/>
            <a:ext cx="953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PPT Benoit </a:t>
            </a:r>
            <a:r>
              <a:rPr lang="fr-FR" dirty="0" err="1">
                <a:solidFill>
                  <a:schemeClr val="bg1"/>
                </a:solidFill>
              </a:rPr>
              <a:t>Escrig</a:t>
            </a:r>
            <a:r>
              <a:rPr lang="fr-FR" dirty="0">
                <a:solidFill>
                  <a:schemeClr val="bg1"/>
                </a:solidFill>
              </a:rPr>
              <a:t> – diapo 11 - sur le </a:t>
            </a:r>
            <a:r>
              <a:rPr lang="fr-FR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du SIA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E6C0446-76E9-415C-9A0B-094DB7EF9A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652" y="1099812"/>
            <a:ext cx="8392696" cy="465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154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1322BBF-2C82-4578-A53B-12799BA5A55E}"/>
              </a:ext>
            </a:extLst>
          </p:cNvPr>
          <p:cNvSpPr txBox="1"/>
          <p:nvPr/>
        </p:nvSpPr>
        <p:spPr>
          <a:xfrm>
            <a:off x="520309" y="570093"/>
            <a:ext cx="953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PPT Benoit </a:t>
            </a:r>
            <a:r>
              <a:rPr lang="fr-FR" dirty="0" err="1">
                <a:solidFill>
                  <a:schemeClr val="bg1"/>
                </a:solidFill>
              </a:rPr>
              <a:t>Escrig</a:t>
            </a:r>
            <a:r>
              <a:rPr lang="fr-FR" dirty="0">
                <a:solidFill>
                  <a:schemeClr val="bg1"/>
                </a:solidFill>
              </a:rPr>
              <a:t> – diapo 11 - sur le </a:t>
            </a:r>
            <a:r>
              <a:rPr lang="fr-FR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site du SIA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9F9E33F-4DD3-490D-9424-3EDFD4082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5389" y="1128391"/>
            <a:ext cx="8221222" cy="460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060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EFEA6F44-3FDA-402F-BB53-BC69C4CC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3956" y="1693333"/>
            <a:ext cx="8511822" cy="4097867"/>
          </a:xfrm>
        </p:spPr>
        <p:txBody>
          <a:bodyPr>
            <a:no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L’évaluation formative n'est associée 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à aucun point, note ou pourcentage. </a:t>
            </a:r>
          </a:p>
          <a:p>
            <a:pPr algn="ctr"/>
            <a:endParaRPr lang="fr-FR" sz="2400" dirty="0">
              <a:solidFill>
                <a:schemeClr val="bg1"/>
              </a:solidFill>
            </a:endParaRP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Elle a pour fonction de :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favoriser la progression des apprentissages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renseigner sur les acquis des étudiants</a:t>
            </a:r>
          </a:p>
          <a:p>
            <a:pPr algn="ctr"/>
            <a:endParaRPr lang="fr-FR" sz="2400" dirty="0">
              <a:solidFill>
                <a:schemeClr val="bg1"/>
              </a:solidFill>
            </a:endParaRP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Cas pratique</a:t>
            </a:r>
            <a:endParaRPr lang="fr-FR" sz="2400" b="1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AD8924B-C09C-4BC2-8939-B5D856957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301" y="12052"/>
            <a:ext cx="1894476" cy="45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3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2325511" y="1792112"/>
            <a:ext cx="7378524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8" name="Sous-titre 6">
            <a:extLst>
              <a:ext uri="{FF2B5EF4-FFF2-40B4-BE49-F238E27FC236}">
                <a16:creationId xmlns:a16="http://schemas.microsoft.com/office/drawing/2014/main" id="{82A61D4C-93BF-4043-B3DD-DEEE25604BD9}"/>
              </a:ext>
            </a:extLst>
          </p:cNvPr>
          <p:cNvSpPr txBox="1">
            <a:spLocks/>
          </p:cNvSpPr>
          <p:nvPr/>
        </p:nvSpPr>
        <p:spPr>
          <a:xfrm>
            <a:off x="4487330" y="1533648"/>
            <a:ext cx="3217333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dirty="0">
                <a:solidFill>
                  <a:schemeClr val="bg1"/>
                </a:solidFill>
              </a:rPr>
              <a:t>CADRE THEORIQUE</a:t>
            </a:r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" name="Sous-titre 6">
            <a:extLst>
              <a:ext uri="{FF2B5EF4-FFF2-40B4-BE49-F238E27FC236}">
                <a16:creationId xmlns:a16="http://schemas.microsoft.com/office/drawing/2014/main" id="{7D2DEB41-C9A4-4C11-AB00-01F78FA9CA05}"/>
              </a:ext>
            </a:extLst>
          </p:cNvPr>
          <p:cNvSpPr txBox="1">
            <a:spLocks/>
          </p:cNvSpPr>
          <p:nvPr/>
        </p:nvSpPr>
        <p:spPr>
          <a:xfrm>
            <a:off x="1840089" y="5007382"/>
            <a:ext cx="8511822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E2AB5-10F5-42A3-903D-7216DE573189}"/>
              </a:ext>
            </a:extLst>
          </p:cNvPr>
          <p:cNvSpPr/>
          <p:nvPr/>
        </p:nvSpPr>
        <p:spPr>
          <a:xfrm>
            <a:off x="1456265" y="2459717"/>
            <a:ext cx="92794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Domaine de l'évaluation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La page SIA sur l'évaluation des apprentissages : 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https://sia.univ-toulouse.fr/tags/evaluations-des-apprentissages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11078A-E0EB-4229-AA5A-1D287A548B47}"/>
              </a:ext>
            </a:extLst>
          </p:cNvPr>
          <p:cNvSpPr/>
          <p:nvPr/>
        </p:nvSpPr>
        <p:spPr>
          <a:xfrm>
            <a:off x="999064" y="3944205"/>
            <a:ext cx="10193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Approche par compétences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Atelier "Evaluation des compétences" de B. </a:t>
            </a:r>
            <a:r>
              <a:rPr lang="fr-FR" dirty="0" err="1">
                <a:solidFill>
                  <a:schemeClr val="bg1"/>
                </a:solidFill>
              </a:rPr>
              <a:t>Escrig</a:t>
            </a:r>
            <a:r>
              <a:rPr lang="fr-FR" dirty="0">
                <a:solidFill>
                  <a:schemeClr val="bg1"/>
                </a:solidFill>
              </a:rPr>
              <a:t>, INP Toulouse)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https://sia.univ-toulouse.fr/ressources/support-atelier-evaluation-des-competences</a:t>
            </a:r>
            <a:br>
              <a:rPr lang="fr-FR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fr-FR" dirty="0">
                <a:solidFill>
                  <a:schemeClr val="bg1"/>
                </a:solidFill>
              </a:rPr>
              <a:t>(Et notamment la diapo 17, la diapo 8, les diapos 11 &amp; 12)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31222CF-295D-4327-B9F5-8F988B9AF9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018" y="12052"/>
            <a:ext cx="1894476" cy="45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53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2325511" y="1792112"/>
            <a:ext cx="7378524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8" name="Sous-titre 6">
            <a:extLst>
              <a:ext uri="{FF2B5EF4-FFF2-40B4-BE49-F238E27FC236}">
                <a16:creationId xmlns:a16="http://schemas.microsoft.com/office/drawing/2014/main" id="{82A61D4C-93BF-4043-B3DD-DEEE25604BD9}"/>
              </a:ext>
            </a:extLst>
          </p:cNvPr>
          <p:cNvSpPr txBox="1">
            <a:spLocks/>
          </p:cNvSpPr>
          <p:nvPr/>
        </p:nvSpPr>
        <p:spPr>
          <a:xfrm>
            <a:off x="2573867" y="2515191"/>
            <a:ext cx="7378524" cy="11838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bg1"/>
                </a:solidFill>
              </a:rPr>
              <a:t>Public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Étudiants allophones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Niveau B2+</a:t>
            </a:r>
          </a:p>
        </p:txBody>
      </p:sp>
      <p:sp>
        <p:nvSpPr>
          <p:cNvPr id="9" name="Sous-titre 6">
            <a:extLst>
              <a:ext uri="{FF2B5EF4-FFF2-40B4-BE49-F238E27FC236}">
                <a16:creationId xmlns:a16="http://schemas.microsoft.com/office/drawing/2014/main" id="{7D2DEB41-C9A4-4C11-AB00-01F78FA9CA05}"/>
              </a:ext>
            </a:extLst>
          </p:cNvPr>
          <p:cNvSpPr txBox="1">
            <a:spLocks/>
          </p:cNvSpPr>
          <p:nvPr/>
        </p:nvSpPr>
        <p:spPr>
          <a:xfrm>
            <a:off x="1840089" y="5007382"/>
            <a:ext cx="8511822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8961FD3-4E24-48D3-AB85-9A136A3C0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309" y="12052"/>
            <a:ext cx="1894476" cy="451418"/>
          </a:xfrm>
          <a:prstGeom prst="rect">
            <a:avLst/>
          </a:prstGeom>
        </p:spPr>
      </p:pic>
      <p:sp>
        <p:nvSpPr>
          <p:cNvPr id="15" name="Sous-titre 6">
            <a:extLst>
              <a:ext uri="{FF2B5EF4-FFF2-40B4-BE49-F238E27FC236}">
                <a16:creationId xmlns:a16="http://schemas.microsoft.com/office/drawing/2014/main" id="{DA47ECFF-8F64-468D-A425-0FACA18DC61E}"/>
              </a:ext>
            </a:extLst>
          </p:cNvPr>
          <p:cNvSpPr txBox="1">
            <a:spLocks/>
          </p:cNvSpPr>
          <p:nvPr/>
        </p:nvSpPr>
        <p:spPr>
          <a:xfrm>
            <a:off x="4639730" y="1686048"/>
            <a:ext cx="3217333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dirty="0">
                <a:solidFill>
                  <a:schemeClr val="bg1"/>
                </a:solidFill>
              </a:rPr>
              <a:t>Cas pratique</a:t>
            </a:r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6" name="Sous-titre 6">
            <a:extLst>
              <a:ext uri="{FF2B5EF4-FFF2-40B4-BE49-F238E27FC236}">
                <a16:creationId xmlns:a16="http://schemas.microsoft.com/office/drawing/2014/main" id="{73D4CC57-07F1-41B0-A9AA-8D20DBE10EF0}"/>
              </a:ext>
            </a:extLst>
          </p:cNvPr>
          <p:cNvSpPr txBox="1">
            <a:spLocks/>
          </p:cNvSpPr>
          <p:nvPr/>
        </p:nvSpPr>
        <p:spPr>
          <a:xfrm>
            <a:off x="2573867" y="3761285"/>
            <a:ext cx="7378524" cy="18154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 err="1">
                <a:solidFill>
                  <a:schemeClr val="bg1"/>
                </a:solidFill>
              </a:rPr>
              <a:t>ObjectifS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Méthodologie du travail universitaire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travail sur la recherche d’idées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Structure d’un essai argumentatif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(intro, CCL, paragraphe argumenté)</a:t>
            </a:r>
          </a:p>
        </p:txBody>
      </p:sp>
    </p:spTree>
    <p:extLst>
      <p:ext uri="{BB962C8B-B14F-4D97-AF65-F5344CB8AC3E}">
        <p14:creationId xmlns:p14="http://schemas.microsoft.com/office/powerpoint/2010/main" val="181990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2325511" y="1792112"/>
            <a:ext cx="7378524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9" name="Sous-titre 6">
            <a:extLst>
              <a:ext uri="{FF2B5EF4-FFF2-40B4-BE49-F238E27FC236}">
                <a16:creationId xmlns:a16="http://schemas.microsoft.com/office/drawing/2014/main" id="{7D2DEB41-C9A4-4C11-AB00-01F78FA9CA05}"/>
              </a:ext>
            </a:extLst>
          </p:cNvPr>
          <p:cNvSpPr txBox="1">
            <a:spLocks/>
          </p:cNvSpPr>
          <p:nvPr/>
        </p:nvSpPr>
        <p:spPr>
          <a:xfrm>
            <a:off x="1840089" y="5007382"/>
            <a:ext cx="8511822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8961FD3-4E24-48D3-AB85-9A136A3C0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309" y="12052"/>
            <a:ext cx="1894476" cy="45141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28E64CF7-7E8A-4C7B-A69F-DCBD7479FE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3970" y="988439"/>
            <a:ext cx="4544059" cy="5372850"/>
          </a:xfrm>
          <a:prstGeom prst="rect">
            <a:avLst/>
          </a:prstGeom>
        </p:spPr>
      </p:pic>
      <p:sp>
        <p:nvSpPr>
          <p:cNvPr id="11" name="Sous-titre 6">
            <a:extLst>
              <a:ext uri="{FF2B5EF4-FFF2-40B4-BE49-F238E27FC236}">
                <a16:creationId xmlns:a16="http://schemas.microsoft.com/office/drawing/2014/main" id="{A0045D30-30E9-4FEE-9FAF-2E6802C498E4}"/>
              </a:ext>
            </a:extLst>
          </p:cNvPr>
          <p:cNvSpPr txBox="1">
            <a:spLocks/>
          </p:cNvSpPr>
          <p:nvPr/>
        </p:nvSpPr>
        <p:spPr>
          <a:xfrm>
            <a:off x="950324" y="3029312"/>
            <a:ext cx="2562577" cy="799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bg1"/>
                </a:solidFill>
              </a:rPr>
              <a:t>Exemple de grille d’évaluation</a:t>
            </a:r>
          </a:p>
        </p:txBody>
      </p:sp>
    </p:spTree>
    <p:extLst>
      <p:ext uri="{BB962C8B-B14F-4D97-AF65-F5344CB8AC3E}">
        <p14:creationId xmlns:p14="http://schemas.microsoft.com/office/powerpoint/2010/main" val="18517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2325511" y="1792112"/>
            <a:ext cx="7378524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8" name="Sous-titre 6">
            <a:extLst>
              <a:ext uri="{FF2B5EF4-FFF2-40B4-BE49-F238E27FC236}">
                <a16:creationId xmlns:a16="http://schemas.microsoft.com/office/drawing/2014/main" id="{82A61D4C-93BF-4043-B3DD-DEEE25604BD9}"/>
              </a:ext>
            </a:extLst>
          </p:cNvPr>
          <p:cNvSpPr txBox="1">
            <a:spLocks/>
          </p:cNvSpPr>
          <p:nvPr/>
        </p:nvSpPr>
        <p:spPr>
          <a:xfrm>
            <a:off x="2573867" y="2515191"/>
            <a:ext cx="7378524" cy="11838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b="1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  <a:hlinkClick r:id="rId3"/>
              </a:rPr>
              <a:t>https://iris.univ-tlse2.fr/my/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8961FD3-4E24-48D3-AB85-9A136A3C0C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309" y="12052"/>
            <a:ext cx="1894476" cy="451418"/>
          </a:xfrm>
          <a:prstGeom prst="rect">
            <a:avLst/>
          </a:prstGeom>
        </p:spPr>
      </p:pic>
      <p:sp>
        <p:nvSpPr>
          <p:cNvPr id="15" name="Sous-titre 6">
            <a:extLst>
              <a:ext uri="{FF2B5EF4-FFF2-40B4-BE49-F238E27FC236}">
                <a16:creationId xmlns:a16="http://schemas.microsoft.com/office/drawing/2014/main" id="{DA47ECFF-8F64-468D-A425-0FACA18DC61E}"/>
              </a:ext>
            </a:extLst>
          </p:cNvPr>
          <p:cNvSpPr txBox="1">
            <a:spLocks/>
          </p:cNvSpPr>
          <p:nvPr/>
        </p:nvSpPr>
        <p:spPr>
          <a:xfrm>
            <a:off x="4639730" y="1686048"/>
            <a:ext cx="3217333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dirty="0">
                <a:solidFill>
                  <a:schemeClr val="bg1"/>
                </a:solidFill>
              </a:rPr>
              <a:t>Cas pratique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SUR IRIS</a:t>
            </a: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594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2325511" y="1792112"/>
            <a:ext cx="7378524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9" name="Sous-titre 6">
            <a:extLst>
              <a:ext uri="{FF2B5EF4-FFF2-40B4-BE49-F238E27FC236}">
                <a16:creationId xmlns:a16="http://schemas.microsoft.com/office/drawing/2014/main" id="{7D2DEB41-C9A4-4C11-AB00-01F78FA9CA05}"/>
              </a:ext>
            </a:extLst>
          </p:cNvPr>
          <p:cNvSpPr txBox="1">
            <a:spLocks/>
          </p:cNvSpPr>
          <p:nvPr/>
        </p:nvSpPr>
        <p:spPr>
          <a:xfrm>
            <a:off x="1840089" y="5007382"/>
            <a:ext cx="8511822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8961FD3-4E24-48D3-AB85-9A136A3C0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309" y="12052"/>
            <a:ext cx="1894476" cy="451418"/>
          </a:xfrm>
          <a:prstGeom prst="rect">
            <a:avLst/>
          </a:prstGeom>
        </p:spPr>
      </p:pic>
      <p:sp>
        <p:nvSpPr>
          <p:cNvPr id="15" name="Sous-titre 6">
            <a:extLst>
              <a:ext uri="{FF2B5EF4-FFF2-40B4-BE49-F238E27FC236}">
                <a16:creationId xmlns:a16="http://schemas.microsoft.com/office/drawing/2014/main" id="{DA47ECFF-8F64-468D-A425-0FACA18DC61E}"/>
              </a:ext>
            </a:extLst>
          </p:cNvPr>
          <p:cNvSpPr txBox="1">
            <a:spLocks/>
          </p:cNvSpPr>
          <p:nvPr/>
        </p:nvSpPr>
        <p:spPr>
          <a:xfrm>
            <a:off x="4654462" y="1444978"/>
            <a:ext cx="3217333" cy="9668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dirty="0">
                <a:solidFill>
                  <a:schemeClr val="bg1"/>
                </a:solidFill>
              </a:rPr>
              <a:t>AUTRE EXEMPLE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Cas pratique n°2</a:t>
            </a:r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Sous-titre 6">
            <a:extLst>
              <a:ext uri="{FF2B5EF4-FFF2-40B4-BE49-F238E27FC236}">
                <a16:creationId xmlns:a16="http://schemas.microsoft.com/office/drawing/2014/main" id="{AFD44DB9-43E4-4956-BACC-02EBCB760BF4}"/>
              </a:ext>
            </a:extLst>
          </p:cNvPr>
          <p:cNvSpPr txBox="1">
            <a:spLocks/>
          </p:cNvSpPr>
          <p:nvPr/>
        </p:nvSpPr>
        <p:spPr>
          <a:xfrm>
            <a:off x="2573867" y="2515191"/>
            <a:ext cx="7378524" cy="11838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bg1"/>
                </a:solidFill>
              </a:rPr>
              <a:t>Public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Étudiants allophones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Niveau A2 (en cours d’acquisition</a:t>
            </a:r>
          </a:p>
        </p:txBody>
      </p:sp>
      <p:sp>
        <p:nvSpPr>
          <p:cNvPr id="11" name="Sous-titre 6">
            <a:extLst>
              <a:ext uri="{FF2B5EF4-FFF2-40B4-BE49-F238E27FC236}">
                <a16:creationId xmlns:a16="http://schemas.microsoft.com/office/drawing/2014/main" id="{B693C067-F06C-40B5-AF9E-8880890E5EFB}"/>
              </a:ext>
            </a:extLst>
          </p:cNvPr>
          <p:cNvSpPr txBox="1">
            <a:spLocks/>
          </p:cNvSpPr>
          <p:nvPr/>
        </p:nvSpPr>
        <p:spPr>
          <a:xfrm>
            <a:off x="2573867" y="3761285"/>
            <a:ext cx="7378524" cy="18154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 err="1">
                <a:solidFill>
                  <a:schemeClr val="bg1"/>
                </a:solidFill>
              </a:rPr>
              <a:t>ObjectifS</a:t>
            </a:r>
            <a:r>
              <a:rPr lang="fr-FR" b="1" dirty="0">
                <a:solidFill>
                  <a:schemeClr val="bg1"/>
                </a:solidFill>
              </a:rPr>
              <a:t> généraux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Communiquer à l’écrit, raconter une histoire</a:t>
            </a:r>
          </a:p>
          <a:p>
            <a:pPr algn="ctr"/>
            <a:r>
              <a:rPr lang="fr-FR" b="1" dirty="0" err="1">
                <a:solidFill>
                  <a:schemeClr val="bg1"/>
                </a:solidFill>
              </a:rPr>
              <a:t>ObjectifS</a:t>
            </a:r>
            <a:r>
              <a:rPr lang="fr-FR" b="1" dirty="0">
                <a:solidFill>
                  <a:schemeClr val="bg1"/>
                </a:solidFill>
              </a:rPr>
              <a:t> Linguistiques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Maitriser les temps du passé, utiliser correctement les connecteurs temporels, utiliser le lexique de l’école</a:t>
            </a:r>
          </a:p>
        </p:txBody>
      </p:sp>
    </p:spTree>
    <p:extLst>
      <p:ext uri="{BB962C8B-B14F-4D97-AF65-F5344CB8AC3E}">
        <p14:creationId xmlns:p14="http://schemas.microsoft.com/office/powerpoint/2010/main" val="153627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2325511" y="1792112"/>
            <a:ext cx="7378524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9" name="Sous-titre 6">
            <a:extLst>
              <a:ext uri="{FF2B5EF4-FFF2-40B4-BE49-F238E27FC236}">
                <a16:creationId xmlns:a16="http://schemas.microsoft.com/office/drawing/2014/main" id="{7D2DEB41-C9A4-4C11-AB00-01F78FA9CA05}"/>
              </a:ext>
            </a:extLst>
          </p:cNvPr>
          <p:cNvSpPr txBox="1">
            <a:spLocks/>
          </p:cNvSpPr>
          <p:nvPr/>
        </p:nvSpPr>
        <p:spPr>
          <a:xfrm>
            <a:off x="1840089" y="5007382"/>
            <a:ext cx="8511822" cy="4854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8961FD3-4E24-48D3-AB85-9A136A3C0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309" y="12052"/>
            <a:ext cx="1894476" cy="451418"/>
          </a:xfrm>
          <a:prstGeom prst="rect">
            <a:avLst/>
          </a:prstGeom>
        </p:spPr>
      </p:pic>
      <p:sp>
        <p:nvSpPr>
          <p:cNvPr id="15" name="Sous-titre 6">
            <a:extLst>
              <a:ext uri="{FF2B5EF4-FFF2-40B4-BE49-F238E27FC236}">
                <a16:creationId xmlns:a16="http://schemas.microsoft.com/office/drawing/2014/main" id="{DA47ECFF-8F64-468D-A425-0FACA18DC61E}"/>
              </a:ext>
            </a:extLst>
          </p:cNvPr>
          <p:cNvSpPr txBox="1">
            <a:spLocks/>
          </p:cNvSpPr>
          <p:nvPr/>
        </p:nvSpPr>
        <p:spPr>
          <a:xfrm>
            <a:off x="4487333" y="1393966"/>
            <a:ext cx="3217333" cy="913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dirty="0">
                <a:solidFill>
                  <a:schemeClr val="bg1"/>
                </a:solidFill>
              </a:rPr>
              <a:t>Cas pratique n°3</a:t>
            </a:r>
            <a:endParaRPr lang="fr-FR" sz="2400" b="1" dirty="0">
              <a:solidFill>
                <a:schemeClr val="bg1"/>
              </a:solidFill>
            </a:endParaRP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A vous !</a:t>
            </a:r>
          </a:p>
        </p:txBody>
      </p:sp>
      <p:sp>
        <p:nvSpPr>
          <p:cNvPr id="10" name="Sous-titre 6">
            <a:extLst>
              <a:ext uri="{FF2B5EF4-FFF2-40B4-BE49-F238E27FC236}">
                <a16:creationId xmlns:a16="http://schemas.microsoft.com/office/drawing/2014/main" id="{AFD44DB9-43E4-4956-BACC-02EBCB760BF4}"/>
              </a:ext>
            </a:extLst>
          </p:cNvPr>
          <p:cNvSpPr txBox="1">
            <a:spLocks/>
          </p:cNvSpPr>
          <p:nvPr/>
        </p:nvSpPr>
        <p:spPr>
          <a:xfrm>
            <a:off x="2406737" y="2956841"/>
            <a:ext cx="7378524" cy="245311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bg1"/>
                </a:solidFill>
              </a:rPr>
              <a:t>Public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??</a:t>
            </a:r>
          </a:p>
          <a:p>
            <a:pPr algn="ctr"/>
            <a:r>
              <a:rPr lang="fr-FR" b="1" dirty="0" err="1">
                <a:solidFill>
                  <a:schemeClr val="bg1"/>
                </a:solidFill>
              </a:rPr>
              <a:t>ObjectifS</a:t>
            </a:r>
            <a:r>
              <a:rPr lang="fr-FR" b="1" dirty="0">
                <a:solidFill>
                  <a:schemeClr val="bg1"/>
                </a:solidFill>
              </a:rPr>
              <a:t> généraux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??</a:t>
            </a:r>
          </a:p>
          <a:p>
            <a:pPr algn="ctr"/>
            <a:r>
              <a:rPr lang="fr-FR" b="1" dirty="0" err="1">
                <a:solidFill>
                  <a:schemeClr val="bg1"/>
                </a:solidFill>
              </a:rPr>
              <a:t>ObjectifS</a:t>
            </a:r>
            <a:r>
              <a:rPr lang="fr-FR" b="1" dirty="0">
                <a:solidFill>
                  <a:schemeClr val="bg1"/>
                </a:solidFill>
              </a:rPr>
              <a:t> SPECIFIQUES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1598885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939" y="1792112"/>
            <a:ext cx="2326121" cy="1768620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17BE25E4-963F-4485-B81B-38C1F8E06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0987" y="1137358"/>
            <a:ext cx="5370024" cy="654754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L’évaluation formative</a:t>
            </a:r>
          </a:p>
          <a:p>
            <a:pPr algn="ctr"/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4402665" y="5125156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charles.delierre@univ-tlse2.fr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EA13C1F-9183-412F-BEDC-15D8F05F126C}"/>
              </a:ext>
            </a:extLst>
          </p:cNvPr>
          <p:cNvSpPr txBox="1">
            <a:spLocks/>
          </p:cNvSpPr>
          <p:nvPr/>
        </p:nvSpPr>
        <p:spPr>
          <a:xfrm>
            <a:off x="1828800" y="4078492"/>
            <a:ext cx="8466667" cy="10466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bg1"/>
                </a:solidFill>
              </a:rPr>
              <a:t>MERCI DE VOTRE ATTENTION</a:t>
            </a:r>
          </a:p>
          <a:p>
            <a:pPr algn="ctr"/>
            <a:endParaRPr lang="fr-FR" sz="2000" b="1" dirty="0">
              <a:solidFill>
                <a:schemeClr val="bg1"/>
              </a:solidFill>
            </a:endParaRP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Besoin / Envie d’aller plus loin ?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0224AB0-E03E-4164-B83B-9C1A041CE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310" y="12052"/>
            <a:ext cx="1894476" cy="45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94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TM02900722[[fn=Salle Ion]]</Template>
  <TotalTime>150</TotalTime>
  <Words>356</Words>
  <Application>Microsoft Office PowerPoint</Application>
  <PresentationFormat>Grand écran</PresentationFormat>
  <Paragraphs>61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Salle d’ions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Charles DELIERRE</dc:creator>
  <cp:lastModifiedBy>Charles DELIERRE</cp:lastModifiedBy>
  <cp:revision>14</cp:revision>
  <dcterms:created xsi:type="dcterms:W3CDTF">2022-03-29T08:57:53Z</dcterms:created>
  <dcterms:modified xsi:type="dcterms:W3CDTF">2022-04-20T09:12:19Z</dcterms:modified>
</cp:coreProperties>
</file>