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3"/>
    <p:sldId id="257" r:id="rId4"/>
  </p:sldIdLst>
  <p:sldSz cx="12192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22" autoAdjust="0"/>
    <p:restoredTop sz="94660"/>
  </p:normalViewPr>
  <p:slideViewPr>
    <p:cSldViewPr snapToGrid="0">
      <p:cViewPr varScale="1">
        <p:scale>
          <a:sx n="90" d="100"/>
          <a:sy n="90" d="100"/>
        </p:scale>
        <p:origin x="90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145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/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/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4EC56-8E46-498C-9F82-A1E67B00170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/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/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6E617E-3889-48F8-A988-C1F6B731C0C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/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/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/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/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/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/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/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/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/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/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/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/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/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</p:nvPr>
        </p:nvSpPr>
        <p:spPr>
          <a:xfrm>
            <a:off x="839788" y="365126"/>
            <a:ext cx="10515600" cy="970222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/>
          <p:nvPr>
            <p:ph type="body" idx="1"/>
          </p:nvPr>
        </p:nvSpPr>
        <p:spPr>
          <a:xfrm>
            <a:off x="1259724" y="1567346"/>
            <a:ext cx="4701840" cy="71009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内容占位符 3"/>
          <p:cNvSpPr/>
          <p:nvPr>
            <p:ph sz="half" idx="2"/>
          </p:nvPr>
        </p:nvSpPr>
        <p:spPr>
          <a:xfrm>
            <a:off x="1259724" y="2338388"/>
            <a:ext cx="4701840" cy="378596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/>
          <p:nvPr>
            <p:ph type="body" sz="quarter" idx="3"/>
          </p:nvPr>
        </p:nvSpPr>
        <p:spPr>
          <a:xfrm>
            <a:off x="6289616" y="1567346"/>
            <a:ext cx="4701841" cy="710095"/>
          </a:xfrm>
        </p:spPr>
        <p:txBody>
          <a:bodyPr vert="horz" lIns="91440" tIns="45720" rIns="91440" bIns="45720" rtlCol="0" anchor="ctr" anchorCtr="0">
            <a:normAutofit/>
          </a:bodyPr>
          <a:lstStyle>
            <a:lvl1pPr marL="228600" indent="-228600">
              <a:buNone/>
              <a:defRPr lang="zh-CN" altLang="en-US" b="0" smtClean="0"/>
            </a:lvl1pPr>
          </a:lstStyle>
          <a:p>
            <a:pPr marL="0" lvl="0" indent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/>
          <p:nvPr>
            <p:ph sz="quarter" idx="4"/>
          </p:nvPr>
        </p:nvSpPr>
        <p:spPr>
          <a:xfrm>
            <a:off x="6289616" y="2357460"/>
            <a:ext cx="4701841" cy="376689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/>
          <p:nvPr>
            <p:ph type="dt" sz="half" idx="10"/>
          </p:nvPr>
        </p:nvSpPr>
        <p:spPr/>
        <p:txBody>
          <a:bodyPr/>
          <a:lstStyle/>
          <a:p>
            <a:fld id="{0D4851DC-CD24-4E20-AC43-84D4817493CE}" type="datetime1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/>
          <p:nvPr>
            <p:ph type="sldNum" sz="quarter" idx="12"/>
          </p:nvPr>
        </p:nvSpPr>
        <p:spPr/>
        <p:txBody>
          <a:bodyPr/>
          <a:lstStyle/>
          <a:p>
            <a:fld id="{75F1D1A5-9DB9-47CE-AB47-B90B00FE3C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/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/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/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1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/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/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/>
          <p:nvPr>
            <p:ph type="dt" sz="half" idx="10"/>
          </p:nvPr>
        </p:nvSpPr>
        <p:spPr/>
        <p:txBody>
          <a:bodyPr/>
          <a:lstStyle/>
          <a:p>
            <a:fld id="{EB018836-6699-441E-9BAB-C61FC75AFD51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/>
          <p:nvPr>
            <p:ph type="sldNum" sz="quarter" idx="12"/>
          </p:nvPr>
        </p:nvSpPr>
        <p:spPr/>
        <p:txBody>
          <a:bodyPr/>
          <a:lstStyle/>
          <a:p>
            <a:fld id="{3040BF0B-87F8-415C-BAC5-F65F41346B0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/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/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/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/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/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06F6D-FB2C-4A93-B18F-24E90D5C3B62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/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/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2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/>
          <p:nvPr>
            <p:ph type="ctrTitle"/>
            <p:custDataLst>
              <p:tags r:id="rId1"/>
            </p:custDataLst>
          </p:nvPr>
        </p:nvSpPr>
        <p:spPr>
          <a:xfrm>
            <a:off x="1638935" y="-1478597"/>
            <a:ext cx="9144000" cy="2387600"/>
          </a:xfrm>
        </p:spPr>
        <p:txBody>
          <a:bodyPr/>
          <a:lstStyle/>
          <a:p>
            <a:r>
              <a:rPr lang="en-AU" altLang="zh-CN" dirty="0"/>
              <a:t> Champs Lexicaux </a:t>
            </a:r>
            <a:endParaRPr lang="en-AU" altLang="zh-CN" dirty="0"/>
          </a:p>
        </p:txBody>
      </p:sp>
      <p:sp>
        <p:nvSpPr>
          <p:cNvPr id="2" name="Text Box 1"/>
          <p:cNvSpPr txBox="1"/>
          <p:nvPr/>
        </p:nvSpPr>
        <p:spPr>
          <a:xfrm>
            <a:off x="166370" y="909320"/>
            <a:ext cx="10426065" cy="824230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p>
            <a:pPr indent="0" algn="l">
              <a:lnSpc>
                <a:spcPct val="100000"/>
              </a:lnSpc>
              <a:buNone/>
            </a:pPr>
            <a:r>
              <a:rPr lang="en-AU" altLang="en-US" sz="2400">
                <a:latin typeface="Calibri" charset="0"/>
                <a:ea typeface="Calibri" charset="0"/>
              </a:rPr>
              <a:t>Champs Lexicaux est un ensemble des mots qui se rapportent à un même thème</a:t>
            </a:r>
            <a:endParaRPr lang="en-AU" altLang="en-US" sz="2400">
              <a:latin typeface="Calibri" charset="0"/>
              <a:ea typeface="Calibri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166370" y="1423035"/>
            <a:ext cx="6705600" cy="1188720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p>
            <a:pPr indent="0" algn="l">
              <a:lnSpc>
                <a:spcPct val="100000"/>
              </a:lnSpc>
              <a:buNone/>
            </a:pPr>
            <a:r>
              <a:rPr lang="en-AU" altLang="en-US" sz="2400">
                <a:latin typeface="Calibri" charset="0"/>
                <a:ea typeface="Calibri" charset="0"/>
              </a:rPr>
              <a:t>Ex - la champ lexical de l’école</a:t>
            </a:r>
            <a:endParaRPr lang="en-AU" altLang="en-US" sz="2400">
              <a:latin typeface="Calibri" charset="0"/>
              <a:ea typeface="Calibri" charset="0"/>
            </a:endParaRPr>
          </a:p>
          <a:p>
            <a:pPr indent="0" algn="l">
              <a:lnSpc>
                <a:spcPct val="100000"/>
              </a:lnSpc>
              <a:buNone/>
            </a:pPr>
            <a:r>
              <a:rPr lang="en-AU" altLang="en-US" sz="2400">
                <a:latin typeface="Calibri" charset="0"/>
                <a:ea typeface="Calibri" charset="0"/>
              </a:rPr>
              <a:t>classe </a:t>
            </a:r>
            <a:r>
              <a:rPr lang="en-US" altLang="en-AU" sz="2400">
                <a:latin typeface="Calibri" charset="0"/>
                <a:ea typeface="Calibri" charset="0"/>
              </a:rPr>
              <a:t>, professeur, cahier,examen etc</a:t>
            </a:r>
            <a:endParaRPr lang="en-US" altLang="en-AU" sz="2400">
              <a:latin typeface="Calibri" charset="0"/>
              <a:ea typeface="Calibri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2804795" y="3527425"/>
            <a:ext cx="9343390" cy="1018540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p>
            <a:pPr indent="0" algn="l">
              <a:lnSpc>
                <a:spcPct val="100000"/>
              </a:lnSpc>
              <a:buNone/>
            </a:pPr>
            <a:r>
              <a:rPr lang="en-AU" altLang="en-US" sz="2400">
                <a:latin typeface="Calibri" charset="0"/>
                <a:ea typeface="Calibri" charset="0"/>
              </a:rPr>
              <a:t>Il y a des application pratique dans plusieurs domaines </a:t>
            </a:r>
            <a:endParaRPr lang="en-AU" altLang="en-US" sz="2400">
              <a:latin typeface="Calibri" charset="0"/>
              <a:ea typeface="Calibri" charset="0"/>
            </a:endParaRPr>
          </a:p>
          <a:p>
            <a:pPr indent="0" algn="l">
              <a:lnSpc>
                <a:spcPct val="100000"/>
              </a:lnSpc>
              <a:buNone/>
            </a:pPr>
            <a:r>
              <a:rPr lang="en-AU" altLang="en-US" sz="2400">
                <a:latin typeface="Calibri" charset="0"/>
                <a:ea typeface="Calibri" charset="0"/>
              </a:rPr>
              <a:t>Ex -Enseignment FLE </a:t>
            </a:r>
            <a:endParaRPr lang="en-AU" altLang="en-US" sz="2400">
              <a:latin typeface="Calibri" charset="0"/>
              <a:ea typeface="Calibri" charset="0"/>
            </a:endParaRPr>
          </a:p>
          <a:p>
            <a:pPr indent="0" algn="l">
              <a:lnSpc>
                <a:spcPct val="100000"/>
              </a:lnSpc>
              <a:buNone/>
            </a:pPr>
            <a:r>
              <a:rPr lang="en-AU" altLang="en-US" sz="2400">
                <a:latin typeface="Calibri" charset="0"/>
                <a:ea typeface="Calibri" charset="0"/>
              </a:rPr>
              <a:t>apprentissage du vocabulaire</a:t>
            </a:r>
            <a:endParaRPr lang="en-AU" altLang="en-US" sz="2400">
              <a:latin typeface="Calibri" charset="0"/>
              <a:ea typeface="Calibri" charset="0"/>
            </a:endParaRPr>
          </a:p>
          <a:p>
            <a:pPr indent="0" algn="l">
              <a:lnSpc>
                <a:spcPct val="100000"/>
              </a:lnSpc>
              <a:buNone/>
            </a:pPr>
            <a:r>
              <a:rPr lang="en-AU" altLang="en-US" sz="2400">
                <a:latin typeface="Calibri" charset="0"/>
                <a:ea typeface="Calibri" charset="0"/>
              </a:rPr>
              <a:t>En cours de FLE les profs enseignent le champs lexical (nourriture)</a:t>
            </a:r>
            <a:endParaRPr lang="en-AU" altLang="en-US" sz="2400">
              <a:latin typeface="Calibri" charset="0"/>
              <a:ea typeface="Calibri" charset="0"/>
            </a:endParaRPr>
          </a:p>
          <a:p>
            <a:pPr indent="0" algn="l">
              <a:lnSpc>
                <a:spcPct val="100000"/>
              </a:lnSpc>
              <a:buNone/>
            </a:pPr>
            <a:r>
              <a:rPr lang="en-AU" altLang="en-US" sz="2400">
                <a:latin typeface="Calibri" charset="0"/>
                <a:ea typeface="Calibri" charset="0"/>
              </a:rPr>
              <a:t>Repas,cuisiner,delicieux</a:t>
            </a:r>
            <a:endParaRPr lang="en-AU" altLang="en-US" sz="2400">
              <a:latin typeface="Calibri" charset="0"/>
              <a:ea typeface="Calibri" charset="0"/>
            </a:endParaRPr>
          </a:p>
          <a:p>
            <a:pPr indent="0" algn="l">
              <a:lnSpc>
                <a:spcPct val="100000"/>
              </a:lnSpc>
              <a:buNone/>
            </a:pPr>
            <a:endParaRPr lang="en-AU" altLang="en-US" sz="2400">
              <a:latin typeface="Calibri" charset="0"/>
              <a:ea typeface="Calibri" charset="0"/>
            </a:endParaRPr>
          </a:p>
        </p:txBody>
      </p:sp>
      <p:pic>
        <p:nvPicPr>
          <p:cNvPr id="6" name="Picture 5" descr="2025-05-02 15:12:24.5710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5865" y="1525905"/>
            <a:ext cx="4921885" cy="179959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/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pPr algn="ctr" fontAlgn="auto"/>
            <a:r>
              <a:rPr lang="en-US" altLang="zh-CN" smtClean="0">
                <a:solidFill>
                  <a:schemeClr val="tx1"/>
                </a:solidFill>
              </a:rPr>
              <a:t>D</a:t>
            </a:r>
            <a:r>
              <a:rPr lang="zh-CN" altLang="en-US" smtClean="0">
                <a:solidFill>
                  <a:schemeClr val="tx1"/>
                </a:solidFill>
              </a:rPr>
              <a:t>é</a:t>
            </a:r>
            <a:r>
              <a:rPr lang="en-US" altLang="zh-CN" smtClean="0">
                <a:solidFill>
                  <a:schemeClr val="tx1"/>
                </a:solidFill>
              </a:rPr>
              <a:t>rivation</a:t>
            </a:r>
            <a:br>
              <a:rPr lang="en-US" altLang="zh-CN" smtClean="0">
                <a:solidFill>
                  <a:schemeClr val="tx1"/>
                </a:solidFill>
              </a:rPr>
            </a:br>
            <a:endParaRPr lang="en-US" altLang="zh-CN" smtClean="0">
              <a:solidFill>
                <a:schemeClr val="tx1"/>
              </a:solidFill>
            </a:endParaRPr>
          </a:p>
        </p:txBody>
      </p:sp>
      <p:sp>
        <p:nvSpPr>
          <p:cNvPr id="5" name="副标题 4"/>
          <p:cNvSpPr/>
          <p:nvPr>
            <p:ph type="subTitle" idx="1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pPr algn="l" fontAlgn="auto"/>
            <a:r>
              <a:rPr lang="en-US" altLang="zh-CN" smtClean="0">
                <a:solidFill>
                  <a:schemeClr val="tx1"/>
                </a:solidFill>
              </a:rPr>
              <a:t>1.consister </a:t>
            </a:r>
            <a:r>
              <a:rPr lang="zh-CN" altLang="en-US" smtClean="0">
                <a:solidFill>
                  <a:schemeClr val="tx1"/>
                </a:solidFill>
              </a:rPr>
              <a:t>à </a:t>
            </a:r>
            <a:r>
              <a:rPr lang="en-US" altLang="zh-CN" smtClean="0">
                <a:solidFill>
                  <a:schemeClr val="tx1"/>
                </a:solidFill>
              </a:rPr>
              <a:t>ajouter un affixe(pr</a:t>
            </a:r>
            <a:r>
              <a:rPr lang="zh-CN" altLang="en-US" smtClean="0">
                <a:solidFill>
                  <a:schemeClr val="tx1"/>
                </a:solidFill>
              </a:rPr>
              <a:t>é</a:t>
            </a:r>
            <a:r>
              <a:rPr lang="en-US" altLang="zh-CN" smtClean="0">
                <a:solidFill>
                  <a:schemeClr val="tx1"/>
                </a:solidFill>
              </a:rPr>
              <a:t>fixe ou suffixe) </a:t>
            </a:r>
            <a:r>
              <a:rPr lang="zh-CN" altLang="en-US" smtClean="0">
                <a:solidFill>
                  <a:schemeClr val="tx1"/>
                </a:solidFill>
              </a:rPr>
              <a:t>à </a:t>
            </a:r>
            <a:r>
              <a:rPr lang="en-US" altLang="zh-CN" smtClean="0">
                <a:solidFill>
                  <a:schemeClr val="tx1"/>
                </a:solidFill>
              </a:rPr>
              <a:t>un mot de base pour cr</a:t>
            </a:r>
            <a:r>
              <a:rPr lang="zh-CN" altLang="en-US" smtClean="0">
                <a:solidFill>
                  <a:schemeClr val="tx1"/>
                </a:solidFill>
              </a:rPr>
              <a:t>é</a:t>
            </a:r>
            <a:r>
              <a:rPr lang="en-US" altLang="zh-CN" smtClean="0">
                <a:solidFill>
                  <a:schemeClr val="tx1"/>
                </a:solidFill>
              </a:rPr>
              <a:t>er un nouveau mot.</a:t>
            </a:r>
            <a:endParaRPr lang="en-US" altLang="zh-CN" smtClean="0">
              <a:solidFill>
                <a:schemeClr val="tx1"/>
              </a:solidFill>
            </a:endParaRPr>
          </a:p>
          <a:p>
            <a:pPr algn="l" fontAlgn="auto"/>
            <a:r>
              <a:rPr lang="en-US" altLang="zh-CN" smtClean="0">
                <a:solidFill>
                  <a:schemeClr val="tx1"/>
                </a:solidFill>
              </a:rPr>
              <a:t>2.chanter-chanteur, chantonnement</a:t>
            </a:r>
            <a:endParaRPr lang="en-US" altLang="zh-CN" smtClean="0">
              <a:solidFill>
                <a:schemeClr val="tx1"/>
              </a:solidFill>
            </a:endParaRPr>
          </a:p>
          <a:p>
            <a:pPr algn="l" fontAlgn="auto"/>
            <a:r>
              <a:rPr lang="en-US" altLang="zh-CN" smtClean="0">
                <a:solidFill>
                  <a:schemeClr val="tx1"/>
                </a:solidFill>
              </a:rPr>
              <a:t>   possible-impossible </a:t>
            </a:r>
            <a:endParaRPr lang="en-US" altLang="zh-CN" smtClean="0">
              <a:solidFill>
                <a:schemeClr val="tx1"/>
              </a:solidFill>
            </a:endParaRPr>
          </a:p>
          <a:p>
            <a:pPr algn="l" fontAlgn="auto"/>
            <a:endParaRPr lang="en-US" altLang="zh-CN" smtClean="0">
              <a:solidFill>
                <a:schemeClr val="tx1"/>
              </a:solidFill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tags/tag1.xml><?xml version="1.0" encoding="utf-8"?>
<p:tagLst xmlns:p="http://schemas.openxmlformats.org/presentationml/2006/main">
  <p:tag name="KSO_WM_TEMPLATE_CATEGORY" val="preset"/>
  <p:tag name="KSO_WM_TEMPLATE_INDEX" val="11"/>
  <p:tag name="KSO_WM_UNIT_TYPE" val="a"/>
  <p:tag name="KSO_WM_UNIT_INDEX" val="1"/>
  <p:tag name="KSO_WM_UNIT_ID" val="256*a*1"/>
  <p:tag name="KSO_WM_UNIT_CLEAR" val="1"/>
  <p:tag name="KSO_WM_UNIT_LAYERLEVEL" val="1"/>
  <p:tag name="KSO_WM_UNIT_VALUE" val="26"/>
  <p:tag name="KSO_WM_UNIT_ISCONTENTSTITLE" val="0"/>
  <p:tag name="KSO_WM_UNIT_HIGHLIGHT" val="0"/>
  <p:tag name="KSO_WM_UNIT_COMPATIBLE" val="0"/>
  <p:tag name="KSO_WM_UNIT_PRESET_TEXT" val="请在此处添加标题"/>
  <p:tag name="KSO_WM_BEAUTIFY_FLAG" val="#wm#"/>
  <p:tag name="KSO_WM_TAG_VERSION" val="1.0"/>
</p:tagLst>
</file>

<file path=ppt/tags/tag2.xml><?xml version="1.0" encoding="utf-8"?>
<p:tagLst xmlns:p="http://schemas.openxmlformats.org/presentationml/2006/main">
  <p:tag name="KSO_WM_TEMPLATE_CATEGORY" val="preset"/>
  <p:tag name="KSO_WM_TEMPLATE_INDEX" val="11"/>
  <p:tag name="KSO_WM_TAG_VERSION" val="1.0"/>
  <p:tag name="KSO_WM_SLIDE_ID" val="256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3.xml><?xml version="1.0" encoding="utf-8"?>
<p:tagLst xmlns:p="http://schemas.openxmlformats.org/presentationml/2006/main">
  <p:tag name="KSO_WM_TEMPLATE_CATEGORY" val="preset"/>
  <p:tag name="KSO_WM_TEMPLATE_INDEX" val="11"/>
  <p:tag name="KSO_WM_UNIT_TYPE" val="a"/>
  <p:tag name="KSO_WM_UNIT_INDEX" val="1"/>
  <p:tag name="KSO_WM_UNIT_ID" val="256*a*1"/>
  <p:tag name="KSO_WM_UNIT_CLEAR" val="1"/>
  <p:tag name="KSO_WM_UNIT_LAYERLEVEL" val="1"/>
  <p:tag name="KSO_WM_UNIT_VALUE" val="26"/>
  <p:tag name="KSO_WM_UNIT_ISCONTENTSTITLE" val="0"/>
  <p:tag name="KSO_WM_UNIT_HIGHLIGHT" val="0"/>
  <p:tag name="KSO_WM_UNIT_COMPATIBLE" val="0"/>
  <p:tag name="KSO_WM_UNIT_PRESET_TEXT" val="请在此处添加标题"/>
  <p:tag name="KSO_WM_BEAUTIFY_FLAG" val="#wm#"/>
  <p:tag name="KSO_WM_TAG_VERSION" val="1.0"/>
</p:tagLst>
</file>

<file path=ppt/tags/tag4.xml><?xml version="1.0" encoding="utf-8"?>
<p:tagLst xmlns:p="http://schemas.openxmlformats.org/presentationml/2006/main">
  <p:tag name="KSO_WM_TEMPLATE_CATEGORY" val="preset"/>
  <p:tag name="KSO_WM_TEMPLATE_INDEX" val="11"/>
  <p:tag name="KSO_WM_UNIT_TYPE" val="b"/>
  <p:tag name="KSO_WM_UNIT_INDEX" val="1"/>
  <p:tag name="KSO_WM_UNIT_ID" val="256*b*1"/>
  <p:tag name="KSO_WM_UNIT_CLEAR" val="1"/>
  <p:tag name="KSO_WM_UNIT_LAYERLEVEL" val="1"/>
  <p:tag name="KSO_WM_UNIT_VALUE" val="140"/>
  <p:tag name="KSO_WM_UNIT_ISCONTENTSTITLE" val="0"/>
  <p:tag name="KSO_WM_UNIT_HIGHLIGHT" val="0"/>
  <p:tag name="KSO_WM_UNIT_COMPATIBLE" val="0"/>
  <p:tag name="KSO_WM_UNIT_PRESET_TEXT" val="请在此处添加副标题"/>
  <p:tag name="KSO_WM_BEAUTIFY_FLAG" val="#wm#"/>
  <p:tag name="KSO_WM_TAG_VERSION" val="1.0"/>
</p:tagLst>
</file>

<file path=ppt/tags/tag5.xml><?xml version="1.0" encoding="utf-8"?>
<p:tagLst xmlns:p="http://schemas.openxmlformats.org/presentationml/2006/main">
  <p:tag name="KSO_WM_TEMPLATE_CATEGORY" val="preset"/>
  <p:tag name="KSO_WM_TEMPLATE_INDEX" val="11"/>
  <p:tag name="KSO_WM_TAG_VERSION" val="1.0"/>
  <p:tag name="KSO_WM_SLIDE_ID" val="preset11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/>
  <PresentationFormat>宽屏</PresentationFormat>
  <Paragraphs>2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Arial</vt:lpstr>
      <vt:lpstr>SimSun</vt:lpstr>
      <vt:lpstr>Wingdings</vt:lpstr>
      <vt:lpstr>Calibri</vt:lpstr>
      <vt:lpstr>Calibri Light</vt:lpstr>
      <vt:lpstr>Office 主题</vt:lpstr>
      <vt:lpstr> Champs Lexicaux </vt:lpstr>
      <vt:lpstr>Dérivation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不加冰.</dc:creator>
  <cp:lastModifiedBy>iPad</cp:lastModifiedBy>
  <cp:revision>493</cp:revision>
  <dcterms:created xsi:type="dcterms:W3CDTF">1900-01-01T00:00:00Z</dcterms:created>
  <dcterms:modified xsi:type="dcterms:W3CDTF">1900-01-01T00:00:00Z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3081-12.22.1</vt:lpwstr>
  </property>
  <property fmtid="{D5CDD505-2E9C-101B-9397-08002B2CF9AE}" pid="3" name="ICV">
    <vt:lpwstr>046FDBA546EA36FEA6BF1468E0FD93ED_31</vt:lpwstr>
  </property>
</Properties>
</file>