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71F8A-0866-766D-9261-A4012E8B2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B985FD-7683-EC75-5C6C-7DB094697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C484EA-D1F6-35E4-88D5-F88ABBD2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E9F63D-0A1C-808E-A2B6-DFCA23D0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EAEA93-CDC0-09CA-5AED-2B59C55D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51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B3B7BB-8E3A-A652-0857-AA260C4C0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4C46BD-6E00-1932-E999-0E542DE2F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25C5D-CA95-3FB2-2ECA-7F7150158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CF3F2B-9B0B-8B15-34AC-0FD7AEAA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2E6AF3-BE1B-D702-575D-170963B6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66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F833AC4-CE16-6D78-1194-E1FA6B025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8BA0DB-7841-ADF7-3C48-FBD703220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62C54E-A80D-7A9C-2BD5-851EFE26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104A7-9A04-7629-C5D2-7DDC1E73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37BADA-EF3B-F3AB-E865-0608299A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5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E084B9-BE91-02A8-9409-04A1B062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56F54-1518-6FA6-20A1-675E0E5EF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C6748-FC11-8877-A27B-02B9912E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19448-8D49-DC81-1E49-A3DB5F61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A53E32-3442-BB95-81AB-5D260293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76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2EF50-37FE-D0CB-33E0-F8CBD9F6D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CC5D21-80BE-C608-9EAD-0E051BDB4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D3B78B-E118-D3A1-9DF0-CE437EEE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F297E6-4F04-77F2-DD7B-6932D80D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DB29E-EB0B-3949-21F3-7A1151FA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2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69E03-52D9-8A3F-4BC9-5ECFF07BA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C2C0FA-11C8-14D3-37C0-5759C3AE0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2AF8EB-E959-E4B0-740F-5782E1F04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F262A8-3473-074B-3D16-96A9E5EE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3303F3-3F97-6735-AFF4-ED632CF0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44B673-1FC3-081E-FFC0-E65D77F7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8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760E1E-5590-E5FC-8E4B-A9161D79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2D4168-8D70-562C-15E9-BE0AED60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7C7D05-FC14-495C-A6E5-39B4151AF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64FB6B-EFF6-6F62-DB26-AA266DA33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594AD7-BBFC-F7D4-0C6B-8712EFD5C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49B08E-3F17-4EB5-67FB-5FE7047D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8E9EF2-CF0E-092E-8231-EA544121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EA8804-5D3B-99BB-C671-806821CA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5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7A40BF-3B0E-068A-DF34-EDF2CBA5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75E6BD-B0B4-0F53-0639-477D2DDB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60C850-84EC-95B1-4C2F-4209DB82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67D446-6401-3F36-6C72-193FB3F44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0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CCCD4B-2B20-130F-B43A-535C0A70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C25A07-04A0-A7AC-2DAB-FB17585E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ECB09A3-D0C0-BF69-79F7-B0063A1E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20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C1982E-CE9D-E292-A316-3091BAC5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E33F80-0A34-1519-9EEE-30A77DC61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A8EBC7-5C53-C03D-D8B4-DE565DD95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48AD7E-525F-65D9-B03C-A1EC8D6B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3BCA44-4480-81DB-B23D-D1D601CA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A16A3C-4BBF-EBC2-7174-D3ABA85E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08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2C58C3-BFF8-E470-857E-891A056B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311CE3-E2C0-9E27-AB77-50B532BB7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64BD09-5237-9509-2C71-97F124239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E84A88-6D67-2A99-E34D-40D136D1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9C22CA-C14A-6FE5-C304-D462F567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08044B-37A9-93E5-2056-D686DE32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21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6A2247-0402-4544-6E31-BABA8D82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E47901-1BE2-831C-A5B7-A113FE6F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5B4727-54CF-7313-F791-67616D60F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2F0E-C789-3845-B1AA-F343E2AEEDA6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08D25-C558-D146-7435-A1BE1F7CE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0A9A7-DF34-0EFA-5BEC-CFC5E6A80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0089-61F7-6B47-858D-256AFD2F0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62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BF86B3-68B1-E6D7-F60E-6F673F7D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Communication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A380F4-38AC-8372-6044-70A74D0F9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  <a:p>
            <a:pPr marL="0" indent="0" algn="r">
              <a:buNone/>
            </a:pPr>
            <a:endParaRPr lang="fr-FR" dirty="0"/>
          </a:p>
          <a:p>
            <a:pPr algn="ctr"/>
            <a:endParaRPr lang="fr-FR" dirty="0"/>
          </a:p>
          <a:p>
            <a:pPr algn="r"/>
            <a:endParaRPr lang="fr-FR" dirty="0"/>
          </a:p>
          <a:p>
            <a:pPr marL="0" indent="0" algn="r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Sylvie Masson </a:t>
            </a:r>
          </a:p>
          <a:p>
            <a:pPr marL="0" indent="0" algn="r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IUT Paul Sabatier</a:t>
            </a:r>
          </a:p>
          <a:p>
            <a:pPr marL="0" indent="0" algn="r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sylvie.masson@iut-tlse3.fr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94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6EADE-177E-2865-D94B-51615745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Diaporama</a:t>
            </a:r>
            <a:r>
              <a:rPr lang="fr-FR" dirty="0"/>
              <a:t> </a:t>
            </a:r>
            <a:r>
              <a:rPr lang="fr-FR" sz="3600" dirty="0"/>
              <a:t>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A8030-59BD-3110-9703-D6D1E9A1F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5873" cy="4351338"/>
          </a:xfrm>
        </p:spPr>
        <p:txBody>
          <a:bodyPr/>
          <a:lstStyle/>
          <a:p>
            <a:pPr marL="0" lvl="0" indent="0">
              <a:spcBef>
                <a:spcPts val="1115"/>
              </a:spcBef>
              <a:spcAft>
                <a:spcPts val="0"/>
              </a:spcAft>
              <a:buClr>
                <a:srgbClr val="FF33CC"/>
              </a:buClr>
              <a:buSzPts val="1700"/>
              <a:buNone/>
              <a:tabLst>
                <a:tab pos="753745" algn="l"/>
                <a:tab pos="754380" algn="l"/>
              </a:tabLst>
            </a:pP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Seul</a:t>
            </a:r>
            <a:r>
              <a:rPr lang="fr-FR" sz="2600" spc="-1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l’essentiel</a:t>
            </a:r>
            <a:r>
              <a:rPr lang="fr-FR" sz="2600" spc="-1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doit</a:t>
            </a:r>
            <a:r>
              <a:rPr lang="fr-FR" sz="2600" spc="-1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être</a:t>
            </a:r>
            <a:r>
              <a:rPr lang="fr-FR" sz="2600" spc="-1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mis</a:t>
            </a:r>
            <a:r>
              <a:rPr lang="fr-FR" sz="2600" spc="-1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en</a:t>
            </a:r>
            <a:r>
              <a:rPr lang="fr-FR" sz="2600" spc="-1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valeur</a:t>
            </a:r>
          </a:p>
          <a:p>
            <a:pPr marL="0" lvl="0" indent="0">
              <a:spcBef>
                <a:spcPts val="1115"/>
              </a:spcBef>
              <a:spcAft>
                <a:spcPts val="0"/>
              </a:spcAft>
              <a:buClr>
                <a:srgbClr val="FF33CC"/>
              </a:buClr>
              <a:buSzPts val="1700"/>
              <a:buNone/>
              <a:tabLst>
                <a:tab pos="753745" algn="l"/>
                <a:tab pos="754380" algn="l"/>
              </a:tabLst>
            </a:pP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lvl="1" indent="0">
              <a:spcBef>
                <a:spcPts val="38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lvl="1" indent="0">
              <a:spcBef>
                <a:spcPts val="37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Un</a:t>
            </a:r>
            <a:r>
              <a:rPr lang="fr-FR" sz="2200" spc="-1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titre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sur</a:t>
            </a:r>
            <a:r>
              <a:rPr lang="fr-FR" sz="2200" spc="-2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chaque</a:t>
            </a:r>
            <a:r>
              <a:rPr lang="fr-FR" sz="2200" spc="-2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transparent</a:t>
            </a:r>
            <a:r>
              <a:rPr lang="fr-FR" sz="2200" spc="-2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:</a:t>
            </a:r>
            <a:r>
              <a:rPr lang="fr-FR" sz="2200" spc="-2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favorise</a:t>
            </a:r>
            <a:r>
              <a:rPr lang="fr-FR" sz="2200" spc="-2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la</a:t>
            </a:r>
            <a:r>
              <a:rPr lang="fr-FR" sz="2200" spc="-2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mémorisation.</a:t>
            </a:r>
          </a:p>
          <a:p>
            <a:pPr marL="457200" lvl="1" indent="0">
              <a:spcBef>
                <a:spcPts val="37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marR="655320" lvl="1" indent="0">
              <a:lnSpc>
                <a:spcPct val="93000"/>
              </a:lnSpc>
              <a:spcBef>
                <a:spcPts val="49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Une idée maximum </a:t>
            </a:r>
            <a:r>
              <a:rPr lang="fr-FR" sz="2200" spc="-6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par « slide » (transparent).</a:t>
            </a:r>
          </a:p>
          <a:p>
            <a:pPr marL="457200" marR="655320" lvl="1" indent="0">
              <a:lnSpc>
                <a:spcPct val="93000"/>
              </a:lnSpc>
              <a:spcBef>
                <a:spcPts val="49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spc="-1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 </a:t>
            </a: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marR="621665" lvl="1" indent="0">
              <a:lnSpc>
                <a:spcPct val="93000"/>
              </a:lnSpc>
              <a:spcBef>
                <a:spcPts val="52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Peu de textes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(25 à 30 mots max.).</a:t>
            </a:r>
          </a:p>
          <a:p>
            <a:pPr marL="457200" marR="621665" lvl="1" indent="0">
              <a:lnSpc>
                <a:spcPct val="93000"/>
              </a:lnSpc>
              <a:spcBef>
                <a:spcPts val="52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marR="541655" lvl="1" indent="0">
              <a:lnSpc>
                <a:spcPct val="92000"/>
              </a:lnSpc>
              <a:spcBef>
                <a:spcPts val="54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Des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schémas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, des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dessins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, des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tableaux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: plus explicites </a:t>
            </a:r>
            <a:r>
              <a:rPr lang="fr-FR" sz="2200" spc="-6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  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que</a:t>
            </a:r>
            <a:r>
              <a:rPr lang="fr-FR" sz="2200" spc="-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des</a:t>
            </a:r>
            <a:r>
              <a:rPr lang="fr-FR" sz="2200" spc="-5" dirty="0">
                <a:effectLst/>
                <a:latin typeface="Arial MT"/>
                <a:ea typeface="Wingdings" pitchFamily="2" charset="2"/>
                <a:cs typeface="Wingdings" pitchFamily="2" charset="2"/>
              </a:rPr>
              <a:t>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phrases.</a:t>
            </a:r>
          </a:p>
          <a:p>
            <a:pPr marL="457200" marR="541655" lvl="1" indent="0">
              <a:lnSpc>
                <a:spcPct val="92000"/>
              </a:lnSpc>
              <a:spcBef>
                <a:spcPts val="545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endParaRPr lang="fr-FR" sz="1100" dirty="0">
              <a:effectLst/>
              <a:latin typeface="Arial MT"/>
              <a:ea typeface="Wingdings" pitchFamily="2" charset="2"/>
              <a:cs typeface="Wingdings" pitchFamily="2" charset="2"/>
            </a:endParaRPr>
          </a:p>
          <a:p>
            <a:pPr marL="457200" marR="644525" lvl="1" indent="0">
              <a:lnSpc>
                <a:spcPct val="93000"/>
              </a:lnSpc>
              <a:spcBef>
                <a:spcPts val="530"/>
              </a:spcBef>
              <a:spcAft>
                <a:spcPts val="0"/>
              </a:spcAft>
              <a:buClr>
                <a:srgbClr val="FF33CC"/>
              </a:buClr>
              <a:buSzPts val="1300"/>
              <a:buNone/>
              <a:tabLst>
                <a:tab pos="1079500" algn="l"/>
              </a:tabLst>
            </a:pP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Appliquez la </a:t>
            </a:r>
            <a:r>
              <a:rPr lang="fr-FR" sz="2200" dirty="0">
                <a:effectLst/>
                <a:latin typeface="Arial" panose="020B0604020202020204" pitchFamily="34" charset="0"/>
                <a:ea typeface="Wingdings" pitchFamily="2" charset="2"/>
                <a:cs typeface="Arial MT"/>
              </a:rPr>
              <a:t>charte graphique </a:t>
            </a:r>
            <a:r>
              <a:rPr lang="fr-FR" sz="2200" dirty="0">
                <a:effectLst/>
                <a:latin typeface="Arial MT"/>
                <a:ea typeface="Wingdings" pitchFamily="2" charset="2"/>
                <a:cs typeface="Wingdings" pitchFamily="2" charset="2"/>
              </a:rPr>
              <a:t>lorsqu’il y en a une.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6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AB607-9918-5A6C-1A15-D4EDFEB8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3BB2BE-094D-12E2-7791-9491A4DA9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951865" lvl="0" indent="0">
              <a:lnSpc>
                <a:spcPct val="103000"/>
              </a:lnSpc>
              <a:spcBef>
                <a:spcPts val="410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 </a:t>
            </a:r>
          </a:p>
          <a:p>
            <a:pPr marL="0" marR="449580" lvl="0" indent="0">
              <a:lnSpc>
                <a:spcPct val="105000"/>
              </a:lnSpc>
              <a:spcBef>
                <a:spcPts val="655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Évitez</a:t>
            </a:r>
            <a:r>
              <a:rPr lang="fr-FR" sz="20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fr-FR" sz="20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lire</a:t>
            </a:r>
            <a:r>
              <a:rPr lang="fr-FR" sz="20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les</a:t>
            </a:r>
            <a:r>
              <a:rPr lang="fr-FR" sz="20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transparents</a:t>
            </a:r>
            <a:r>
              <a:rPr lang="fr-FR" sz="20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pour</a:t>
            </a:r>
            <a:r>
              <a:rPr lang="fr-FR" sz="2000" spc="-2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garder</a:t>
            </a:r>
            <a:r>
              <a:rPr lang="fr-FR" sz="20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l’attention </a:t>
            </a:r>
            <a:r>
              <a:rPr lang="fr-FR" sz="2000" spc="-7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de</a:t>
            </a:r>
            <a:r>
              <a:rPr lang="fr-FR" sz="20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l’auditoire :</a:t>
            </a:r>
            <a:r>
              <a:rPr lang="fr-FR" sz="2000" spc="15" dirty="0">
                <a:effectLst/>
                <a:latin typeface="Arial MT"/>
                <a:ea typeface="Arial MT"/>
                <a:cs typeface="Arial MT"/>
              </a:rPr>
              <a:t> </a:t>
            </a:r>
          </a:p>
          <a:p>
            <a:pPr marL="0" marR="449580" lvl="0" indent="0">
              <a:lnSpc>
                <a:spcPct val="105000"/>
              </a:lnSpc>
              <a:spcBef>
                <a:spcPts val="655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lisez</a:t>
            </a:r>
            <a:r>
              <a:rPr lang="fr-FR" sz="2000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une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phrase</a:t>
            </a:r>
            <a:r>
              <a:rPr lang="fr-FR" sz="2000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et</a:t>
            </a:r>
            <a:r>
              <a:rPr lang="fr-FR" sz="2000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commentez-la.</a:t>
            </a:r>
          </a:p>
          <a:p>
            <a:pPr marL="0" marR="449580" lvl="0" indent="0">
              <a:lnSpc>
                <a:spcPct val="105000"/>
              </a:lnSpc>
              <a:spcBef>
                <a:spcPts val="655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endParaRPr lang="fr-FR" sz="2000" dirty="0">
              <a:effectLst/>
              <a:latin typeface="Arial MT"/>
              <a:ea typeface="Arial MT"/>
              <a:cs typeface="Arial MT"/>
            </a:endParaRPr>
          </a:p>
          <a:p>
            <a:pPr marL="0" marR="688975" lvl="0" indent="0">
              <a:lnSpc>
                <a:spcPct val="103000"/>
              </a:lnSpc>
              <a:spcBef>
                <a:spcPts val="610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Gardez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votre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regard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tourné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vers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l’auditoire</a:t>
            </a:r>
            <a:r>
              <a:rPr lang="fr-FR" sz="2000" spc="100" dirty="0">
                <a:latin typeface="Arial" panose="020B0604020202020204" pitchFamily="34" charset="0"/>
                <a:ea typeface="Arial MT"/>
                <a:cs typeface="Arial MT"/>
              </a:rPr>
              <a:t>.</a:t>
            </a:r>
          </a:p>
          <a:p>
            <a:pPr marL="0" marR="688975" lvl="0" indent="0">
              <a:lnSpc>
                <a:spcPct val="103000"/>
              </a:lnSpc>
              <a:spcBef>
                <a:spcPts val="610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endParaRPr lang="fr-FR" sz="2000" spc="100" dirty="0">
              <a:effectLst/>
              <a:latin typeface="Arial" panose="020B0604020202020204" pitchFamily="34" charset="0"/>
              <a:ea typeface="Arial MT"/>
              <a:cs typeface="Arial MT"/>
            </a:endParaRPr>
          </a:p>
          <a:p>
            <a:pPr marL="0" marR="688975" lvl="0" indent="0">
              <a:lnSpc>
                <a:spcPct val="103000"/>
              </a:lnSpc>
              <a:spcBef>
                <a:spcPts val="610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Essayez</a:t>
            </a:r>
            <a:r>
              <a:rPr lang="fr-FR" sz="20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d’avoir</a:t>
            </a:r>
            <a:r>
              <a:rPr lang="fr-FR" sz="2000" spc="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un</a:t>
            </a:r>
            <a:r>
              <a:rPr lang="fr-FR" sz="2000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spc="-5" dirty="0">
                <a:latin typeface="Arial" panose="020B0604020202020204" pitchFamily="34" charset="0"/>
                <a:ea typeface="Arial MT"/>
                <a:cs typeface="Arial MT"/>
              </a:rPr>
              <a:t>« slide »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pour</a:t>
            </a:r>
            <a:r>
              <a:rPr lang="fr-FR" sz="2000" spc="-5" dirty="0">
                <a:effectLst/>
                <a:latin typeface="Arial" panose="020B0604020202020204" pitchFamily="34" charset="0"/>
                <a:ea typeface="Arial MT"/>
                <a:cs typeface="Arial MT"/>
              </a:rPr>
              <a:t> 3-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5</a:t>
            </a:r>
            <a:r>
              <a:rPr lang="fr-FR" sz="2000" spc="-10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minutes</a:t>
            </a:r>
            <a:r>
              <a:rPr lang="fr-FR" sz="2000" spc="130" dirty="0">
                <a:effectLst/>
                <a:latin typeface="Arial" panose="020B0604020202020204" pitchFamily="34" charset="0"/>
                <a:ea typeface="Arial MT"/>
                <a:cs typeface="Arial MT"/>
              </a:rPr>
              <a:t> maximum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de discours.</a:t>
            </a:r>
          </a:p>
          <a:p>
            <a:pPr marL="0" marR="1172845" lvl="0" indent="0">
              <a:lnSpc>
                <a:spcPct val="105000"/>
              </a:lnSpc>
              <a:spcBef>
                <a:spcPts val="645"/>
              </a:spcBef>
              <a:spcAft>
                <a:spcPts val="0"/>
              </a:spcAft>
              <a:buNone/>
              <a:tabLst>
                <a:tab pos="829945" algn="l"/>
                <a:tab pos="830580" algn="l"/>
              </a:tabLst>
            </a:pPr>
            <a:endParaRPr lang="fr-FR" sz="2000" dirty="0">
              <a:effectLst/>
              <a:latin typeface="Arial MT"/>
              <a:ea typeface="Arial MT"/>
              <a:cs typeface="Arial MT"/>
            </a:endParaRPr>
          </a:p>
          <a:p>
            <a:pPr marL="0" lvl="0" indent="0">
              <a:spcBef>
                <a:spcPts val="610"/>
              </a:spcBef>
              <a:buNone/>
              <a:tabLst>
                <a:tab pos="829945" algn="l"/>
                <a:tab pos="830580" algn="l"/>
              </a:tabLst>
            </a:pPr>
            <a:r>
              <a:rPr lang="fr-FR" sz="2000" dirty="0">
                <a:latin typeface="Arial MT"/>
                <a:ea typeface="Arial MT"/>
                <a:cs typeface="Arial MT"/>
              </a:rPr>
              <a:t>A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ttention, en fonction de votre auditoire, utilisez</a:t>
            </a:r>
            <a:r>
              <a:rPr lang="fr-FR" sz="20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les </a:t>
            </a:r>
            <a:r>
              <a:rPr lang="fr-FR" sz="2000" dirty="0">
                <a:effectLst/>
                <a:latin typeface="Arial" panose="020B0604020202020204" pitchFamily="34" charset="0"/>
                <a:ea typeface="Arial MT"/>
                <a:cs typeface="Arial MT"/>
              </a:rPr>
              <a:t>animations</a:t>
            </a:r>
            <a:r>
              <a:rPr lang="fr-FR" sz="2000" spc="115" dirty="0">
                <a:effectLst/>
                <a:latin typeface="Arial" panose="020B0604020202020204" pitchFamily="34" charset="0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du</a:t>
            </a:r>
            <a:r>
              <a:rPr lang="fr-FR" sz="20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diaporama</a:t>
            </a:r>
            <a:r>
              <a:rPr lang="fr-FR" sz="20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à</a:t>
            </a:r>
            <a:r>
              <a:rPr lang="fr-FR" sz="20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bon</a:t>
            </a:r>
            <a:r>
              <a:rPr lang="fr-FR" sz="20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2000" dirty="0">
                <a:effectLst/>
                <a:latin typeface="Arial MT"/>
                <a:ea typeface="Arial MT"/>
                <a:cs typeface="Arial MT"/>
              </a:rPr>
              <a:t>escient et avec modération.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23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7D5C9-EAAD-96F7-0365-26FC43A9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5D1D5B-E89A-48A1-B871-122A4DC1A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/>
              <a:t>Vérifiez l’orthographe de votre texte !</a:t>
            </a:r>
          </a:p>
          <a:p>
            <a:pPr marL="0" indent="0">
              <a:buNone/>
            </a:pPr>
            <a:r>
              <a:rPr lang="fr-FR" sz="2000" dirty="0"/>
              <a:t>Utilisez le correcteur automatique.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Limitez l’usage des puces.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Votre texte doit être fixe (pas d’animations </a:t>
            </a:r>
            <a:r>
              <a:rPr lang="fr-FR" sz="2000" dirty="0" err="1"/>
              <a:t>tourbillonantes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032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A51D6-5B39-4CAA-478F-AB0881C0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C2180-7F1C-A0EA-234F-0D211BECF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/>
              <a:t>Quelle police utiliser ?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Il est préférable de choisir pour une meilleure lisibilité, une police sans sérif, comme </a:t>
            </a:r>
            <a:r>
              <a:rPr lang="fr-FR" sz="2000" dirty="0" err="1">
                <a:solidFill>
                  <a:srgbClr val="0070C0"/>
                </a:solidFill>
              </a:rPr>
              <a:t>calibri</a:t>
            </a:r>
            <a:r>
              <a:rPr lang="fr-FR" sz="2000" dirty="0"/>
              <a:t> ou </a:t>
            </a:r>
            <a:r>
              <a:rPr lang="fr-FR" sz="20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fr-FR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b="0" i="0" dirty="0">
                <a:solidFill>
                  <a:srgbClr val="323232"/>
                </a:solidFill>
                <a:effectLst/>
                <a:latin typeface="adobe-clean"/>
              </a:rPr>
              <a:t>Le Sérif (ou empattement) est une ligne ajoutée à chaque extrémité des caractères, comme pour la police de caractères </a:t>
            </a:r>
            <a:r>
              <a:rPr lang="fr-FR" sz="2000" b="0" i="0" dirty="0">
                <a:solidFill>
                  <a:srgbClr val="323232"/>
                </a:solidFill>
                <a:effectLst/>
                <a:latin typeface="Times" pitchFamily="2" charset="0"/>
              </a:rPr>
              <a:t>Times New Roman.</a:t>
            </a:r>
          </a:p>
          <a:p>
            <a:pPr marL="0" indent="0">
              <a:buNone/>
            </a:pPr>
            <a:endParaRPr lang="fr-FR" sz="2000" dirty="0">
              <a:solidFill>
                <a:srgbClr val="323232"/>
              </a:solidFill>
              <a:latin typeface="Times" pitchFamily="2" charset="0"/>
            </a:endParaRPr>
          </a:p>
          <a:p>
            <a:pPr marL="0" indent="0">
              <a:buNone/>
            </a:pPr>
            <a:endParaRPr lang="fr-FR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4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1F618-0423-B401-AE4F-3C98B5F0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4FB44B-8641-B56C-C992-61BEFEF1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85140" marR="1503680" indent="127635">
              <a:lnSpc>
                <a:spcPct val="93000"/>
              </a:lnSpc>
              <a:spcBef>
                <a:spcPts val="1195"/>
              </a:spcBef>
              <a:spcAft>
                <a:spcPts val="0"/>
              </a:spcAft>
            </a:pP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Des couleurs de fond et de police</a:t>
            </a:r>
            <a:r>
              <a:rPr lang="fr-FR" sz="3600" spc="-99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distrayante</a:t>
            </a:r>
            <a:r>
              <a:rPr lang="fr-FR" sz="3600" spc="-1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peuvent</a:t>
            </a:r>
            <a:r>
              <a:rPr lang="fr-FR" sz="3600" spc="-1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mener</a:t>
            </a:r>
            <a:r>
              <a:rPr lang="fr-FR" sz="3600" spc="-1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à</a:t>
            </a:r>
            <a:r>
              <a:rPr lang="fr-FR" sz="3600" spc="-1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rgbClr val="87FF15"/>
                </a:solidFill>
                <a:effectLst/>
                <a:highlight>
                  <a:srgbClr val="808000"/>
                </a:highlight>
                <a:ea typeface="Arial MT"/>
                <a:cs typeface="Arial MT"/>
              </a:rPr>
              <a:t>:</a:t>
            </a:r>
            <a:endParaRPr lang="fr-FR" sz="1100" dirty="0">
              <a:effectLst/>
              <a:highlight>
                <a:srgbClr val="808000"/>
              </a:highlight>
              <a:ea typeface="Arial MT"/>
              <a:cs typeface="Arial MT"/>
            </a:endParaRPr>
          </a:p>
          <a:p>
            <a:pPr marL="0" indent="0">
              <a:spcBef>
                <a:spcPts val="50"/>
              </a:spcBef>
              <a:buNone/>
            </a:pPr>
            <a:endParaRPr lang="fr-FR" sz="2200" dirty="0">
              <a:effectLst/>
              <a:ea typeface="Arial MT"/>
              <a:cs typeface="Arial MT"/>
            </a:endParaRPr>
          </a:p>
          <a:p>
            <a:pPr marL="742950" lvl="1" indent="-285750">
              <a:buClr>
                <a:srgbClr val="FF8103"/>
              </a:buClr>
              <a:buSzPts val="3600"/>
              <a:buFont typeface="Arial MT"/>
              <a:buChar char="•"/>
              <a:tabLst>
                <a:tab pos="1226820" algn="l"/>
              </a:tabLst>
            </a:pPr>
            <a:r>
              <a:rPr lang="fr-FR" sz="3600" dirty="0">
                <a:solidFill>
                  <a:schemeClr val="accent2">
                    <a:lumMod val="75000"/>
                  </a:schemeClr>
                </a:solidFill>
                <a:effectLst/>
                <a:ea typeface="Arial MT"/>
                <a:cs typeface="Arial MT"/>
              </a:rPr>
              <a:t>distraction</a:t>
            </a:r>
            <a:endParaRPr lang="fr-FR" sz="1100" dirty="0">
              <a:solidFill>
                <a:schemeClr val="accent2">
                  <a:lumMod val="75000"/>
                </a:schemeClr>
              </a:solidFill>
              <a:effectLst/>
              <a:ea typeface="Arial MT"/>
              <a:cs typeface="Arial MT"/>
            </a:endParaRPr>
          </a:p>
          <a:p>
            <a:pPr marL="742950" lvl="1" indent="-285750">
              <a:spcBef>
                <a:spcPts val="445"/>
              </a:spcBef>
              <a:spcAft>
                <a:spcPts val="0"/>
              </a:spcAft>
              <a:buClr>
                <a:srgbClr val="FF8103"/>
              </a:buClr>
              <a:buSzPts val="3600"/>
              <a:buFont typeface="Arial MT"/>
              <a:buChar char="•"/>
              <a:tabLst>
                <a:tab pos="1226820" algn="l"/>
              </a:tabLst>
            </a:pPr>
            <a:r>
              <a:rPr lang="fr-FR" sz="3600" dirty="0">
                <a:solidFill>
                  <a:srgbClr val="FFFF00"/>
                </a:solidFill>
                <a:effectLst/>
                <a:ea typeface="Arial MT"/>
                <a:cs typeface="Arial MT"/>
              </a:rPr>
              <a:t>confusion</a:t>
            </a:r>
            <a:endParaRPr lang="fr-FR" sz="1100" dirty="0">
              <a:solidFill>
                <a:srgbClr val="FFFF00"/>
              </a:solidFill>
              <a:effectLst/>
              <a:ea typeface="Arial MT"/>
              <a:cs typeface="Arial MT"/>
            </a:endParaRPr>
          </a:p>
          <a:p>
            <a:pPr marL="742950" lvl="1" indent="-285750">
              <a:spcBef>
                <a:spcPts val="465"/>
              </a:spcBef>
              <a:spcAft>
                <a:spcPts val="0"/>
              </a:spcAft>
              <a:buClr>
                <a:srgbClr val="FF8103"/>
              </a:buClr>
              <a:buSzPts val="3600"/>
              <a:buFont typeface="Arial MT"/>
              <a:buChar char="•"/>
              <a:tabLst>
                <a:tab pos="1226820" algn="l"/>
              </a:tabLst>
            </a:pPr>
            <a:r>
              <a:rPr lang="fr-FR" sz="36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Arial MT"/>
                <a:cs typeface="Arial MT"/>
              </a:rPr>
              <a:t>difficultés</a:t>
            </a:r>
            <a:r>
              <a:rPr lang="fr-FR" sz="3600" spc="-2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Arial MT"/>
                <a:cs typeface="Arial MT"/>
              </a:rPr>
              <a:t>de</a:t>
            </a:r>
            <a:r>
              <a:rPr lang="fr-FR" sz="3600" spc="-15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Arial MT"/>
                <a:cs typeface="Arial MT"/>
              </a:rPr>
              <a:t> </a:t>
            </a:r>
            <a:r>
              <a:rPr lang="fr-FR" sz="36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Arial MT"/>
                <a:cs typeface="Arial MT"/>
              </a:rPr>
              <a:t>lecture</a:t>
            </a:r>
            <a:endParaRPr lang="fr-FR" sz="1100" dirty="0">
              <a:effectLst/>
              <a:latin typeface="Arial MT"/>
              <a:ea typeface="Arial MT"/>
              <a:cs typeface="Arial MT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52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549F2-A266-E040-02AC-E8CDE897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9D4405-D781-A072-0C56-2841F70CB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800" dirty="0">
                <a:latin typeface="Arial MT"/>
                <a:ea typeface="Arial MT"/>
                <a:cs typeface="Arial MT"/>
              </a:rPr>
              <a:t>Rappelez-vous, </a:t>
            </a:r>
          </a:p>
          <a:p>
            <a:pPr marL="104140" indent="0">
              <a:buNone/>
            </a:pP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 vous devez connaître</a:t>
            </a:r>
            <a:r>
              <a:rPr lang="fr-FR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parfaitement</a:t>
            </a:r>
            <a:r>
              <a:rPr lang="fr-FR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le</a:t>
            </a:r>
            <a:r>
              <a:rPr lang="fr-FR" sz="1800" spc="-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contenu de votre présentation</a:t>
            </a:r>
          </a:p>
          <a:p>
            <a:pPr marL="104140" indent="0">
              <a:spcBef>
                <a:spcPts val="465"/>
              </a:spcBef>
              <a:spcAft>
                <a:spcPts val="0"/>
              </a:spcAft>
              <a:buNone/>
            </a:pP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 vous devez suivre</a:t>
            </a:r>
            <a:r>
              <a:rPr lang="fr-FR" sz="18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son</a:t>
            </a:r>
            <a:r>
              <a:rPr lang="fr-FR" sz="1800" spc="-1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plan</a:t>
            </a:r>
            <a:r>
              <a:rPr lang="fr-FR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et</a:t>
            </a:r>
            <a:r>
              <a:rPr lang="fr-FR" sz="1800" spc="-20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respecter</a:t>
            </a:r>
            <a:r>
              <a:rPr lang="fr-FR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le</a:t>
            </a:r>
            <a:r>
              <a:rPr lang="fr-FR" sz="1800" spc="-15" dirty="0">
                <a:effectLst/>
                <a:latin typeface="Arial MT"/>
                <a:ea typeface="Arial MT"/>
                <a:cs typeface="Arial MT"/>
              </a:rPr>
              <a:t> </a:t>
            </a: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timing.</a:t>
            </a:r>
          </a:p>
          <a:p>
            <a:pPr marL="104140" indent="0">
              <a:spcBef>
                <a:spcPts val="465"/>
              </a:spcBef>
              <a:spcAft>
                <a:spcPts val="0"/>
              </a:spcAft>
              <a:buNone/>
            </a:pPr>
            <a:endParaRPr lang="fr-FR" sz="1800" dirty="0">
              <a:effectLst/>
              <a:latin typeface="Arial MT"/>
              <a:ea typeface="Arial MT"/>
              <a:cs typeface="Arial MT"/>
            </a:endParaRPr>
          </a:p>
          <a:p>
            <a:pPr marL="0" indent="0">
              <a:buNone/>
            </a:pPr>
            <a:endParaRPr lang="fr-FR" sz="1800" dirty="0">
              <a:effectLst/>
              <a:latin typeface="Arial MT"/>
            </a:endParaRPr>
          </a:p>
          <a:p>
            <a:pPr marL="0" indent="0">
              <a:buNone/>
            </a:pPr>
            <a:r>
              <a:rPr lang="fr-FR" sz="1800" dirty="0">
                <a:latin typeface="Arial MT"/>
              </a:rPr>
              <a:t>Alors, petite astuce : créez-vous votre fil conducteur.</a:t>
            </a:r>
            <a:endParaRPr lang="fr-FR" dirty="0">
              <a:effectLst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800" dirty="0">
                <a:effectLst/>
                <a:latin typeface="Arial MT"/>
                <a:ea typeface="Arial MT"/>
                <a:cs typeface="Arial MT"/>
              </a:rPr>
              <a:t>Répétez votre intervention et vérifiez la durée de votre présentation.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604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61B757-8941-01D6-F3DE-6B0ACDDB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C314BA-B9AC-2C15-C706-716472BC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/>
              <a:t>Votre présentation doit être structurée :</a:t>
            </a:r>
          </a:p>
          <a:p>
            <a:pPr marL="0" indent="0">
              <a:buNone/>
            </a:pPr>
            <a:endParaRPr lang="fr-FR" sz="2000" dirty="0"/>
          </a:p>
          <a:p>
            <a:pPr>
              <a:buFont typeface="Wingdings" pitchFamily="2" charset="2"/>
              <a:buChar char="Ø"/>
            </a:pPr>
            <a:r>
              <a:rPr lang="fr-FR" sz="2000" dirty="0"/>
              <a:t> une introduction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/>
              <a:t> un développement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/>
              <a:t> une conclusion</a:t>
            </a:r>
          </a:p>
        </p:txBody>
      </p:sp>
    </p:spTree>
    <p:extLst>
      <p:ext uri="{BB962C8B-B14F-4D97-AF65-F5344CB8AC3E}">
        <p14:creationId xmlns:p14="http://schemas.microsoft.com/office/powerpoint/2010/main" val="3621749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E4FB9D-44DC-A609-D97B-8E6B6ED19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Diaporama mode d’emploi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C60A40-7461-EA25-FF7B-74AFBFE81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000" dirty="0"/>
              <a:t>Alors, c’est à vous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fr-FR" sz="1400" i="1" dirty="0"/>
              <a:t>Source adaptation du cours de Cendrine Le </a:t>
            </a:r>
            <a:r>
              <a:rPr lang="fr-FR" sz="1400" i="1" dirty="0" err="1"/>
              <a:t>Locat</a:t>
            </a:r>
            <a:r>
              <a:rPr lang="fr-FR" sz="1400" i="1" dirty="0"/>
              <a:t> Telecom Bretagne</a:t>
            </a:r>
          </a:p>
        </p:txBody>
      </p:sp>
    </p:spTree>
    <p:extLst>
      <p:ext uri="{BB962C8B-B14F-4D97-AF65-F5344CB8AC3E}">
        <p14:creationId xmlns:p14="http://schemas.microsoft.com/office/powerpoint/2010/main" val="3248920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333</Words>
  <Application>Microsoft Macintosh PowerPoint</Application>
  <PresentationFormat>Grand écran</PresentationFormat>
  <Paragraphs>80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adobe-clean</vt:lpstr>
      <vt:lpstr>Arial</vt:lpstr>
      <vt:lpstr>Arial MT</vt:lpstr>
      <vt:lpstr>Calibri</vt:lpstr>
      <vt:lpstr>Calibri Light</vt:lpstr>
      <vt:lpstr>Times</vt:lpstr>
      <vt:lpstr>Wingdings</vt:lpstr>
      <vt:lpstr>Thème Office</vt:lpstr>
      <vt:lpstr>       Communication professionnelle</vt:lpstr>
      <vt:lpstr>Diaporama mode d’emploi</vt:lpstr>
      <vt:lpstr>Diaporama mode d’emploi</vt:lpstr>
      <vt:lpstr>Diaporama mode d’emploi</vt:lpstr>
      <vt:lpstr>Diaporama mode d’emploi</vt:lpstr>
      <vt:lpstr>Diaporama mode d’emploi</vt:lpstr>
      <vt:lpstr>Diaporama mode d’emploi</vt:lpstr>
      <vt:lpstr>Diaporama mode d’emploi</vt:lpstr>
      <vt:lpstr>Diaporama mode d’emploi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 masson</dc:creator>
  <cp:lastModifiedBy>louis masson</cp:lastModifiedBy>
  <cp:revision>8</cp:revision>
  <dcterms:created xsi:type="dcterms:W3CDTF">2023-10-22T18:27:28Z</dcterms:created>
  <dcterms:modified xsi:type="dcterms:W3CDTF">2023-11-10T07:41:45Z</dcterms:modified>
</cp:coreProperties>
</file>